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9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1pPr>
    <a:lvl2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2pPr>
    <a:lvl3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3pPr>
    <a:lvl4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4pPr>
    <a:lvl5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5pPr>
    <a:lvl6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6pPr>
    <a:lvl7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7pPr>
    <a:lvl8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8pPr>
    <a:lvl9pPr marL="0" marR="0" indent="0" algn="l" defTabSz="18284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Lucida Grand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9"/>
  </p:normalViewPr>
  <p:slideViewPr>
    <p:cSldViewPr snapToGrid="0" snapToObjects="1">
      <p:cViewPr varScale="1">
        <p:scale>
          <a:sx n="54" d="100"/>
          <a:sy n="54" d="100"/>
        </p:scale>
        <p:origin x="7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n-lt"/>
        <a:ea typeface="+mn-ea"/>
        <a:cs typeface="+mn-cs"/>
        <a:sym typeface="Lucida Grande"/>
      </a:defRPr>
    </a:lvl1pPr>
    <a:lvl2pPr indent="228600" defTabSz="457200" latinLnBrk="0">
      <a:defRPr sz="2200">
        <a:latin typeface="+mn-lt"/>
        <a:ea typeface="+mn-ea"/>
        <a:cs typeface="+mn-cs"/>
        <a:sym typeface="Lucida Grande"/>
      </a:defRPr>
    </a:lvl2pPr>
    <a:lvl3pPr indent="457200" defTabSz="457200" latinLnBrk="0">
      <a:defRPr sz="2200">
        <a:latin typeface="+mn-lt"/>
        <a:ea typeface="+mn-ea"/>
        <a:cs typeface="+mn-cs"/>
        <a:sym typeface="Lucida Grande"/>
      </a:defRPr>
    </a:lvl3pPr>
    <a:lvl4pPr indent="685800" defTabSz="457200" latinLnBrk="0">
      <a:defRPr sz="2200">
        <a:latin typeface="+mn-lt"/>
        <a:ea typeface="+mn-ea"/>
        <a:cs typeface="+mn-cs"/>
        <a:sym typeface="Lucida Grande"/>
      </a:defRPr>
    </a:lvl4pPr>
    <a:lvl5pPr indent="914400" defTabSz="457200" latinLnBrk="0">
      <a:defRPr sz="2200">
        <a:latin typeface="+mn-lt"/>
        <a:ea typeface="+mn-ea"/>
        <a:cs typeface="+mn-cs"/>
        <a:sym typeface="Lucida Grande"/>
      </a:defRPr>
    </a:lvl5pPr>
    <a:lvl6pPr indent="1143000" defTabSz="457200" latinLnBrk="0">
      <a:defRPr sz="2200">
        <a:latin typeface="+mn-lt"/>
        <a:ea typeface="+mn-ea"/>
        <a:cs typeface="+mn-cs"/>
        <a:sym typeface="Lucida Grande"/>
      </a:defRPr>
    </a:lvl6pPr>
    <a:lvl7pPr indent="1371600" defTabSz="457200" latinLnBrk="0">
      <a:defRPr sz="2200">
        <a:latin typeface="+mn-lt"/>
        <a:ea typeface="+mn-ea"/>
        <a:cs typeface="+mn-cs"/>
        <a:sym typeface="Lucida Grande"/>
      </a:defRPr>
    </a:lvl7pPr>
    <a:lvl8pPr indent="1600200" defTabSz="457200" latinLnBrk="0">
      <a:defRPr sz="2200">
        <a:latin typeface="+mn-lt"/>
        <a:ea typeface="+mn-ea"/>
        <a:cs typeface="+mn-cs"/>
        <a:sym typeface="Lucida Grande"/>
      </a:defRPr>
    </a:lvl8pPr>
    <a:lvl9pPr indent="1828800" defTabSz="457200" latinLnBrk="0">
      <a:defRPr sz="2200">
        <a:latin typeface="+mn-lt"/>
        <a:ea typeface="+mn-ea"/>
        <a:cs typeface="+mn-cs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913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4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12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13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6392994" y="2417091"/>
            <a:ext cx="6115669" cy="57701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9896568" y="2417091"/>
            <a:ext cx="6115669" cy="57701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 lIns="91421" tIns="91421" rIns="91421" bIns="91421" anchor="t"/>
          <a:lstStyle>
            <a:lvl1pPr algn="l">
              <a:defRPr sz="36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311148" y="-304800"/>
            <a:ext cx="24999949" cy="1432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3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31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32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1171580" y="0"/>
            <a:ext cx="13206070" cy="87700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5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43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44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46" name="Image"/>
          <p:cNvSpPr>
            <a:spLocks noGrp="1"/>
          </p:cNvSpPr>
          <p:nvPr>
            <p:ph type="pic" sz="half" idx="21"/>
          </p:nvPr>
        </p:nvSpPr>
        <p:spPr>
          <a:xfrm>
            <a:off x="11001919" y="4492485"/>
            <a:ext cx="11338788" cy="72356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7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55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56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58" name="Image"/>
          <p:cNvSpPr>
            <a:spLocks noGrp="1"/>
          </p:cNvSpPr>
          <p:nvPr>
            <p:ph type="pic" sz="half" idx="21"/>
          </p:nvPr>
        </p:nvSpPr>
        <p:spPr>
          <a:xfrm>
            <a:off x="8616460" y="0"/>
            <a:ext cx="15761190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" name="Image"/>
          <p:cNvSpPr>
            <a:spLocks noGrp="1"/>
          </p:cNvSpPr>
          <p:nvPr>
            <p:ph type="pic" sz="half" idx="22"/>
          </p:nvPr>
        </p:nvSpPr>
        <p:spPr>
          <a:xfrm>
            <a:off x="8616460" y="6996499"/>
            <a:ext cx="15761190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70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68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69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71" name="Image"/>
          <p:cNvSpPr>
            <a:spLocks noGrp="1"/>
          </p:cNvSpPr>
          <p:nvPr>
            <p:ph type="pic" sz="quarter" idx="21"/>
          </p:nvPr>
        </p:nvSpPr>
        <p:spPr>
          <a:xfrm>
            <a:off x="2018214" y="5114897"/>
            <a:ext cx="3059061" cy="30590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Image"/>
          <p:cNvSpPr>
            <a:spLocks noGrp="1"/>
          </p:cNvSpPr>
          <p:nvPr>
            <p:ph type="pic" sz="quarter" idx="22"/>
          </p:nvPr>
        </p:nvSpPr>
        <p:spPr>
          <a:xfrm>
            <a:off x="7362614" y="5114897"/>
            <a:ext cx="3059062" cy="30590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Image"/>
          <p:cNvSpPr>
            <a:spLocks noGrp="1"/>
          </p:cNvSpPr>
          <p:nvPr>
            <p:ph type="pic" sz="quarter" idx="23"/>
          </p:nvPr>
        </p:nvSpPr>
        <p:spPr>
          <a:xfrm>
            <a:off x="12707015" y="5114897"/>
            <a:ext cx="3059062" cy="30590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4" name="Image"/>
          <p:cNvSpPr>
            <a:spLocks noGrp="1"/>
          </p:cNvSpPr>
          <p:nvPr>
            <p:ph type="pic" sz="quarter" idx="24"/>
          </p:nvPr>
        </p:nvSpPr>
        <p:spPr>
          <a:xfrm>
            <a:off x="18051417" y="5114897"/>
            <a:ext cx="3059062" cy="30590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"/>
          <p:cNvSpPr/>
          <p:nvPr/>
        </p:nvSpPr>
        <p:spPr>
          <a:xfrm rot="16200000">
            <a:off x="11823699" y="1162047"/>
            <a:ext cx="730254" cy="24377656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85" name="Group"/>
          <p:cNvGrpSpPr/>
          <p:nvPr/>
        </p:nvGrpSpPr>
        <p:grpSpPr>
          <a:xfrm>
            <a:off x="547663" y="13233497"/>
            <a:ext cx="24552322" cy="269237"/>
            <a:chOff x="0" y="0"/>
            <a:chExt cx="24552321" cy="269235"/>
          </a:xfrm>
        </p:grpSpPr>
        <p:sp>
          <p:nvSpPr>
            <p:cNvPr id="83" name="COMPUTEROME 2.0 USERS WORKSHOP"/>
            <p:cNvSpPr txBox="1"/>
            <p:nvPr/>
          </p:nvSpPr>
          <p:spPr>
            <a:xfrm>
              <a:off x="20316047" y="0"/>
              <a:ext cx="4236276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84" name="UNIVERSITY OF COPENHAGEN, FEBRUARY 2021"/>
            <p:cNvSpPr txBox="1"/>
            <p:nvPr/>
          </p:nvSpPr>
          <p:spPr>
            <a:xfrm>
              <a:off x="0" y="0"/>
              <a:ext cx="5172702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86" name="Image"/>
          <p:cNvSpPr>
            <a:spLocks noGrp="1"/>
          </p:cNvSpPr>
          <p:nvPr>
            <p:ph type="pic" sz="quarter" idx="21"/>
          </p:nvPr>
        </p:nvSpPr>
        <p:spPr>
          <a:xfrm>
            <a:off x="17338746" y="1538474"/>
            <a:ext cx="4941291" cy="1067041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quarter" idx="22"/>
          </p:nvPr>
        </p:nvSpPr>
        <p:spPr>
          <a:xfrm>
            <a:off x="11068066" y="1538474"/>
            <a:ext cx="4941290" cy="1067041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298801" y="2220684"/>
            <a:ext cx="10810242" cy="1032488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 lIns="91421" tIns="91421" rIns="91421" bIns="91421" anchor="t"/>
          <a:lstStyle>
            <a:lvl1pPr algn="l">
              <a:defRPr sz="36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icture Placeholder 8"/>
          <p:cNvSpPr>
            <a:spLocks noGrp="1"/>
          </p:cNvSpPr>
          <p:nvPr>
            <p:ph type="pic" idx="21"/>
          </p:nvPr>
        </p:nvSpPr>
        <p:spPr>
          <a:xfrm>
            <a:off x="10882365" y="1170432"/>
            <a:ext cx="12270242" cy="1137513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 lIns="91421" tIns="91421" rIns="91421" bIns="91421" anchor="t"/>
          <a:lstStyle>
            <a:lvl1pPr algn="l">
              <a:defRPr sz="36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651463" y="1539875"/>
            <a:ext cx="1949704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3603078" y="4876800"/>
            <a:ext cx="9545427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207480" y="12220249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uterome.dk/display/C2W/Getting+Started+-+new+users#GettingStarted-newusers-SSHlogintoComputerome2.0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username@ssh.computerome.dk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mailto:username@ssh.computerome.dk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computerome@dtu.dk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computerome_00.jpg" descr="computerome_00.jpg"/>
          <p:cNvPicPr>
            <a:picLocks noChangeAspect="1"/>
          </p:cNvPicPr>
          <p:nvPr/>
        </p:nvPicPr>
        <p:blipFill>
          <a:blip r:embed="rId2">
            <a:alphaModFix amt="94647"/>
          </a:blip>
          <a:srcRect l="13000" r="41539"/>
          <a:stretch>
            <a:fillRect/>
          </a:stretch>
        </p:blipFill>
        <p:spPr>
          <a:xfrm>
            <a:off x="13259147" y="-47427"/>
            <a:ext cx="11160864" cy="1381073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23" name="Rectangle"/>
          <p:cNvSpPr/>
          <p:nvPr/>
        </p:nvSpPr>
        <p:spPr>
          <a:xfrm>
            <a:off x="-48126" y="-71491"/>
            <a:ext cx="25269491" cy="13834799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124" name="OMPUTEROME 2.0…"/>
          <p:cNvSpPr txBox="1"/>
          <p:nvPr/>
        </p:nvSpPr>
        <p:spPr>
          <a:xfrm>
            <a:off x="4546572" y="5857168"/>
            <a:ext cx="5432029" cy="200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pPr>
            <a:r>
              <a:t>COMPUTEROME 2.0</a:t>
            </a:r>
          </a:p>
          <a:p>
            <a: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pPr>
            <a:r>
              <a:t>USERS WORKSHOP</a:t>
            </a:r>
          </a:p>
        </p:txBody>
      </p:sp>
      <p:sp>
        <p:nvSpPr>
          <p:cNvPr id="125" name="Faculty of Health and Medical Sciences,…"/>
          <p:cNvSpPr txBox="1"/>
          <p:nvPr/>
        </p:nvSpPr>
        <p:spPr>
          <a:xfrm>
            <a:off x="8712172" y="12506889"/>
            <a:ext cx="5561269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 b="1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Center for Health DATA SCIENCE (HEADS)</a:t>
            </a:r>
          </a:p>
          <a:p>
            <a:pPr>
              <a:defRPr sz="1800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Faculty of Health and Medical Sciences, </a:t>
            </a:r>
          </a:p>
          <a:p>
            <a:pPr>
              <a:defRPr sz="1800" b="1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University of Copenhagen</a:t>
            </a:r>
            <a:r>
              <a:rPr b="0"/>
              <a:t>, February, 2021</a:t>
            </a:r>
          </a:p>
        </p:txBody>
      </p:sp>
      <p:grpSp>
        <p:nvGrpSpPr>
          <p:cNvPr id="128" name="Group"/>
          <p:cNvGrpSpPr/>
          <p:nvPr/>
        </p:nvGrpSpPr>
        <p:grpSpPr>
          <a:xfrm>
            <a:off x="2654959" y="6036369"/>
            <a:ext cx="1658087" cy="1650483"/>
            <a:chOff x="0" y="0"/>
            <a:chExt cx="1658086" cy="1650482"/>
          </a:xfrm>
        </p:grpSpPr>
        <p:pic>
          <p:nvPicPr>
            <p:cNvPr id="126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7" r="82742" b="15437"/>
            <a:stretch>
              <a:fillRect/>
            </a:stretch>
          </p:blipFill>
          <p:spPr>
            <a:xfrm>
              <a:off x="302" y="487"/>
              <a:ext cx="1657740" cy="1649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40" y="0"/>
                  </a:moveTo>
                  <a:cubicBezTo>
                    <a:pt x="7321" y="0"/>
                    <a:pt x="4804" y="1007"/>
                    <a:pt x="2881" y="3017"/>
                  </a:cubicBezTo>
                  <a:cubicBezTo>
                    <a:pt x="-960" y="7038"/>
                    <a:pt x="-960" y="13559"/>
                    <a:pt x="2881" y="17579"/>
                  </a:cubicBezTo>
                  <a:cubicBezTo>
                    <a:pt x="6725" y="21600"/>
                    <a:pt x="12955" y="21600"/>
                    <a:pt x="16799" y="17579"/>
                  </a:cubicBezTo>
                  <a:cubicBezTo>
                    <a:pt x="20640" y="13559"/>
                    <a:pt x="20640" y="7038"/>
                    <a:pt x="16799" y="3017"/>
                  </a:cubicBezTo>
                  <a:cubicBezTo>
                    <a:pt x="14876" y="1007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27" name="Oval"/>
            <p:cNvSpPr/>
            <p:nvPr/>
          </p:nvSpPr>
          <p:spPr>
            <a:xfrm>
              <a:off x="0" y="0"/>
              <a:ext cx="1658087" cy="1650483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374" name="INTRODUCTION TO C2 - BENT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INTRODUCTION TO C2 - BENT</a:t>
              </a:r>
            </a:p>
          </p:txBody>
        </p:sp>
        <p:sp>
          <p:nvSpPr>
            <p:cNvPr id="375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9" name="THE BASI   S"/>
          <p:cNvSpPr txBox="1"/>
          <p:nvPr/>
        </p:nvSpPr>
        <p:spPr>
          <a:xfrm>
            <a:off x="10379967" y="6729355"/>
            <a:ext cx="3718720" cy="105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THE BASI   S 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-2601229" y="-2297897"/>
            <a:ext cx="1846461" cy="1838609"/>
            <a:chOff x="-146" y="0"/>
            <a:chExt cx="1846460" cy="1838608"/>
          </a:xfrm>
        </p:grpSpPr>
        <p:pic>
          <p:nvPicPr>
            <p:cNvPr id="380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8" r="82744" b="15444"/>
            <a:stretch>
              <a:fillRect/>
            </a:stretch>
          </p:blipFill>
          <p:spPr>
            <a:xfrm>
              <a:off x="-148" y="687"/>
              <a:ext cx="1846462" cy="1837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81" name="Oval"/>
            <p:cNvSpPr/>
            <p:nvPr/>
          </p:nvSpPr>
          <p:spPr>
            <a:xfrm>
              <a:off x="10635" y="-1"/>
              <a:ext cx="1833180" cy="1838610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383" name="PART 2"/>
          <p:cNvSpPr txBox="1"/>
          <p:nvPr/>
        </p:nvSpPr>
        <p:spPr>
          <a:xfrm>
            <a:off x="11167764" y="5465653"/>
            <a:ext cx="2035771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 2</a:t>
            </a:r>
          </a:p>
        </p:txBody>
      </p:sp>
      <p:sp>
        <p:nvSpPr>
          <p:cNvPr id="384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87" name="Group"/>
          <p:cNvGrpSpPr/>
          <p:nvPr/>
        </p:nvGrpSpPr>
        <p:grpSpPr>
          <a:xfrm>
            <a:off x="13029446" y="6959156"/>
            <a:ext cx="431831" cy="433885"/>
            <a:chOff x="0" y="18"/>
            <a:chExt cx="431829" cy="433883"/>
          </a:xfrm>
        </p:grpSpPr>
        <p:pic>
          <p:nvPicPr>
            <p:cNvPr id="385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7" r="82740" b="15455"/>
            <a:stretch>
              <a:fillRect/>
            </a:stretch>
          </p:blipFill>
          <p:spPr>
            <a:xfrm rot="16200000">
              <a:off x="-1017" y="1162"/>
              <a:ext cx="433789" cy="431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86" name="Oval"/>
            <p:cNvSpPr/>
            <p:nvPr/>
          </p:nvSpPr>
          <p:spPr>
            <a:xfrm rot="16200000">
              <a:off x="-995" y="1077"/>
              <a:ext cx="433820" cy="431831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389" name="BEFORE LOG IN TO COMPUTEROME 2.0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BEFORE LOG IN TO COMPUTEROME 2.0</a:t>
              </a:r>
            </a:p>
          </p:txBody>
        </p:sp>
        <p:sp>
          <p:nvSpPr>
            <p:cNvPr id="390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392" name="Прямоугольник 13"/>
          <p:cNvSpPr/>
          <p:nvPr/>
        </p:nvSpPr>
        <p:spPr>
          <a:xfrm>
            <a:off x="127000" y="8213049"/>
            <a:ext cx="24117300" cy="436008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3" name="Текст 2"/>
          <p:cNvSpPr txBox="1"/>
          <p:nvPr/>
        </p:nvSpPr>
        <p:spPr>
          <a:xfrm>
            <a:off x="1934717" y="9886922"/>
            <a:ext cx="4464942" cy="156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Request a Computerome 2.0 account (group) in KU-IT self-service. </a:t>
            </a:r>
            <a:r>
              <a:rPr b="1"/>
              <a:t>Standard or Sandbox</a:t>
            </a:r>
            <a:r>
              <a:t>.</a:t>
            </a:r>
          </a:p>
        </p:txBody>
      </p:sp>
      <p:sp>
        <p:nvSpPr>
          <p:cNvPr id="394" name="Овал 27"/>
          <p:cNvSpPr/>
          <p:nvPr/>
        </p:nvSpPr>
        <p:spPr>
          <a:xfrm>
            <a:off x="3226478" y="7461019"/>
            <a:ext cx="1932225" cy="1932225"/>
          </a:xfrm>
          <a:prstGeom prst="ellipse">
            <a:avLst/>
          </a:prstGeom>
          <a:solidFill>
            <a:srgbClr val="3A5585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395" name="Овал 28"/>
          <p:cNvSpPr/>
          <p:nvPr/>
        </p:nvSpPr>
        <p:spPr>
          <a:xfrm>
            <a:off x="8639188" y="7461019"/>
            <a:ext cx="1932225" cy="1932225"/>
          </a:xfrm>
          <a:prstGeom prst="ellipse">
            <a:avLst/>
          </a:prstGeom>
          <a:solidFill>
            <a:srgbClr val="3D698F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396" name="Овал 29"/>
          <p:cNvSpPr/>
          <p:nvPr/>
        </p:nvSpPr>
        <p:spPr>
          <a:xfrm>
            <a:off x="14051897" y="7461019"/>
            <a:ext cx="1932225" cy="1932225"/>
          </a:xfrm>
          <a:prstGeom prst="ellipse">
            <a:avLst/>
          </a:prstGeom>
          <a:solidFill>
            <a:srgbClr val="80A7A5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397" name="Овал 30"/>
          <p:cNvSpPr/>
          <p:nvPr/>
        </p:nvSpPr>
        <p:spPr>
          <a:xfrm>
            <a:off x="19464607" y="7461019"/>
            <a:ext cx="1932225" cy="1932225"/>
          </a:xfrm>
          <a:prstGeom prst="ellipse">
            <a:avLst/>
          </a:prstGeom>
          <a:solidFill>
            <a:srgbClr val="ABBE92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398" name="ACCOUNT"/>
          <p:cNvSpPr txBox="1"/>
          <p:nvPr/>
        </p:nvSpPr>
        <p:spPr>
          <a:xfrm>
            <a:off x="3315151" y="6490044"/>
            <a:ext cx="1754876" cy="48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ACCOUNT</a:t>
            </a:r>
          </a:p>
        </p:txBody>
      </p:sp>
      <p:sp>
        <p:nvSpPr>
          <p:cNvPr id="399" name="ENTRUST APP"/>
          <p:cNvSpPr txBox="1"/>
          <p:nvPr/>
        </p:nvSpPr>
        <p:spPr>
          <a:xfrm>
            <a:off x="8377718" y="6490044"/>
            <a:ext cx="2455162" cy="48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D698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ENTRUST APP</a:t>
            </a:r>
          </a:p>
        </p:txBody>
      </p:sp>
      <p:sp>
        <p:nvSpPr>
          <p:cNvPr id="400" name="PUTTY OR MOBAXTERM…"/>
          <p:cNvSpPr txBox="1"/>
          <p:nvPr/>
        </p:nvSpPr>
        <p:spPr>
          <a:xfrm>
            <a:off x="12875135" y="6293194"/>
            <a:ext cx="4285747" cy="878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600" b="1">
                <a:solidFill>
                  <a:srgbClr val="6E908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PUTTY OR MOBAXTERM</a:t>
            </a:r>
          </a:p>
          <a:p>
            <a:pPr algn="ctr">
              <a:defRPr sz="2600" b="1">
                <a:solidFill>
                  <a:srgbClr val="6E908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(WINDOWS ONLY)</a:t>
            </a:r>
          </a:p>
        </p:txBody>
      </p:sp>
      <p:sp>
        <p:nvSpPr>
          <p:cNvPr id="401" name="THINLINK CLIENT"/>
          <p:cNvSpPr txBox="1"/>
          <p:nvPr/>
        </p:nvSpPr>
        <p:spPr>
          <a:xfrm>
            <a:off x="18959407" y="6490044"/>
            <a:ext cx="2942623" cy="48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8C9C7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THINLINK CLIENT</a:t>
            </a:r>
          </a:p>
        </p:txBody>
      </p:sp>
      <p:sp>
        <p:nvSpPr>
          <p:cNvPr id="402" name="Rectangle"/>
          <p:cNvSpPr/>
          <p:nvPr/>
        </p:nvSpPr>
        <p:spPr>
          <a:xfrm>
            <a:off x="12022827" y="7796052"/>
            <a:ext cx="577654" cy="1270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3" name="Rectangle"/>
          <p:cNvSpPr/>
          <p:nvPr/>
        </p:nvSpPr>
        <p:spPr>
          <a:xfrm>
            <a:off x="17435537" y="7796052"/>
            <a:ext cx="577654" cy="1270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4" name="Rectangle"/>
          <p:cNvSpPr/>
          <p:nvPr/>
        </p:nvSpPr>
        <p:spPr>
          <a:xfrm>
            <a:off x="22848247" y="7796052"/>
            <a:ext cx="1549304" cy="1270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5" name="Rectangle"/>
          <p:cNvSpPr/>
          <p:nvPr/>
        </p:nvSpPr>
        <p:spPr>
          <a:xfrm>
            <a:off x="20186" y="7796052"/>
            <a:ext cx="1754872" cy="1270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6" name="Line"/>
          <p:cNvSpPr/>
          <p:nvPr/>
        </p:nvSpPr>
        <p:spPr>
          <a:xfrm flipV="1">
            <a:off x="12052778" y="7991375"/>
            <a:ext cx="567769" cy="879358"/>
          </a:xfrm>
          <a:prstGeom prst="line">
            <a:avLst/>
          </a:prstGeom>
          <a:ln w="38100">
            <a:solidFill>
              <a:srgbClr val="80A7A5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7" name="Line"/>
          <p:cNvSpPr/>
          <p:nvPr/>
        </p:nvSpPr>
        <p:spPr>
          <a:xfrm flipV="1">
            <a:off x="17440086" y="7991375"/>
            <a:ext cx="567769" cy="879358"/>
          </a:xfrm>
          <a:prstGeom prst="line">
            <a:avLst/>
          </a:prstGeom>
          <a:ln w="38100">
            <a:solidFill>
              <a:srgbClr val="ABBE92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8" name="Shape"/>
          <p:cNvSpPr/>
          <p:nvPr/>
        </p:nvSpPr>
        <p:spPr>
          <a:xfrm>
            <a:off x="3737836" y="7871344"/>
            <a:ext cx="909507" cy="104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9" name="Shape"/>
          <p:cNvSpPr/>
          <p:nvPr/>
        </p:nvSpPr>
        <p:spPr>
          <a:xfrm>
            <a:off x="14538825" y="7966209"/>
            <a:ext cx="894870" cy="888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503"/>
                </a:moveTo>
                <a:lnTo>
                  <a:pt x="8722" y="19807"/>
                </a:lnTo>
                <a:lnTo>
                  <a:pt x="8722" y="11411"/>
                </a:lnTo>
                <a:lnTo>
                  <a:pt x="0" y="11411"/>
                </a:lnTo>
                <a:lnTo>
                  <a:pt x="0" y="18503"/>
                </a:lnTo>
                <a:close/>
                <a:moveTo>
                  <a:pt x="0" y="10189"/>
                </a:moveTo>
                <a:lnTo>
                  <a:pt x="8722" y="10189"/>
                </a:lnTo>
                <a:lnTo>
                  <a:pt x="8722" y="1875"/>
                </a:lnTo>
                <a:lnTo>
                  <a:pt x="0" y="3097"/>
                </a:lnTo>
                <a:lnTo>
                  <a:pt x="0" y="10189"/>
                </a:lnTo>
                <a:close/>
                <a:moveTo>
                  <a:pt x="9863" y="19970"/>
                </a:moveTo>
                <a:lnTo>
                  <a:pt x="21600" y="21600"/>
                </a:lnTo>
                <a:lnTo>
                  <a:pt x="21600" y="11411"/>
                </a:lnTo>
                <a:lnTo>
                  <a:pt x="9863" y="11411"/>
                </a:lnTo>
                <a:lnTo>
                  <a:pt x="9863" y="19970"/>
                </a:lnTo>
                <a:close/>
                <a:moveTo>
                  <a:pt x="9863" y="1712"/>
                </a:moveTo>
                <a:lnTo>
                  <a:pt x="9863" y="10189"/>
                </a:lnTo>
                <a:lnTo>
                  <a:pt x="21600" y="10189"/>
                </a:lnTo>
                <a:lnTo>
                  <a:pt x="21600" y="0"/>
                </a:lnTo>
                <a:lnTo>
                  <a:pt x="9863" y="171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0" name="Rounded Rectangle"/>
          <p:cNvSpPr/>
          <p:nvPr/>
        </p:nvSpPr>
        <p:spPr>
          <a:xfrm>
            <a:off x="19975965" y="7952306"/>
            <a:ext cx="961828" cy="962257"/>
          </a:xfrm>
          <a:prstGeom prst="roundRect">
            <a:avLst>
              <a:gd name="adj" fmla="val 15792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1" name="Rounded Rectangle"/>
          <p:cNvSpPr/>
          <p:nvPr/>
        </p:nvSpPr>
        <p:spPr>
          <a:xfrm rot="3780000">
            <a:off x="20658880" y="7933996"/>
            <a:ext cx="256963" cy="688791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2" name="Rounded Rectangle"/>
          <p:cNvSpPr/>
          <p:nvPr/>
        </p:nvSpPr>
        <p:spPr>
          <a:xfrm rot="1620000">
            <a:off x="20133067" y="8444878"/>
            <a:ext cx="256978" cy="688791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3" name="Текст 2"/>
          <p:cNvSpPr txBox="1"/>
          <p:nvPr/>
        </p:nvSpPr>
        <p:spPr>
          <a:xfrm>
            <a:off x="7195029" y="9886922"/>
            <a:ext cx="4698304" cy="156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Two-factor authentication. Install the</a:t>
            </a:r>
            <a:r>
              <a:rPr b="1"/>
              <a:t> Entrust app</a:t>
            </a:r>
            <a:r>
              <a:t> on your phone or alternatively use the SMS option.</a:t>
            </a:r>
          </a:p>
        </p:txBody>
      </p:sp>
      <p:sp>
        <p:nvSpPr>
          <p:cNvPr id="414" name="Текст 2"/>
          <p:cNvSpPr txBox="1"/>
          <p:nvPr/>
        </p:nvSpPr>
        <p:spPr>
          <a:xfrm>
            <a:off x="12467841" y="9886922"/>
            <a:ext cx="5281809" cy="156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Windows users should have an ssh client. MobaXterm users have to configure their ssh settings - see link.</a:t>
            </a:r>
          </a:p>
        </p:txBody>
      </p:sp>
      <p:sp>
        <p:nvSpPr>
          <p:cNvPr id="415" name="https://www.computerome.dk/display/C2W/Getting+Started+-+new+users#GettingStarted-newusers-SSHlogintoComputerome2.0"/>
          <p:cNvSpPr txBox="1"/>
          <p:nvPr/>
        </p:nvSpPr>
        <p:spPr>
          <a:xfrm>
            <a:off x="5711116" y="4123269"/>
            <a:ext cx="17004204" cy="44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hlinkClick r:id="rId2"/>
              </a:rPr>
              <a:t>https://www.computerome.dk/display/C2W/Getting+Started+-+new+users#GettingStarted-newusers-SSHlogintoComputerome2.0</a:t>
            </a:r>
            <a:r>
              <a:rPr sz="2600" u="none">
                <a:solidFill>
                  <a:srgbClr val="999999"/>
                </a:solidFill>
                <a:uFillTx/>
              </a:rPr>
              <a:t> </a:t>
            </a:r>
          </a:p>
        </p:txBody>
      </p:sp>
      <p:sp>
        <p:nvSpPr>
          <p:cNvPr id="416" name="Текст 2"/>
          <p:cNvSpPr txBox="1"/>
          <p:nvPr/>
        </p:nvSpPr>
        <p:spPr>
          <a:xfrm>
            <a:off x="18015255" y="9886922"/>
            <a:ext cx="5315611" cy="156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would like a virtual environment, install the </a:t>
            </a:r>
            <a:r>
              <a:rPr b="1"/>
              <a:t>ThinLink</a:t>
            </a:r>
            <a:r>
              <a:t> </a:t>
            </a:r>
            <a:r>
              <a:rPr b="1"/>
              <a:t>Client</a:t>
            </a:r>
            <a:r>
              <a:t> - make sure to keep it updated.</a:t>
            </a:r>
          </a:p>
        </p:txBody>
      </p:sp>
      <p:sp>
        <p:nvSpPr>
          <p:cNvPr id="417" name="Rectangle"/>
          <p:cNvSpPr/>
          <p:nvPr/>
        </p:nvSpPr>
        <p:spPr>
          <a:xfrm>
            <a:off x="1606549" y="3712181"/>
            <a:ext cx="21410209" cy="1270003"/>
          </a:xfrm>
          <a:prstGeom prst="rect">
            <a:avLst/>
          </a:prstGeom>
          <a:ln w="381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8" name="GETTING STARTED:"/>
          <p:cNvSpPr txBox="1"/>
          <p:nvPr/>
        </p:nvSpPr>
        <p:spPr>
          <a:xfrm>
            <a:off x="2271433" y="4099531"/>
            <a:ext cx="33184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643">
              <a:lnSpc>
                <a:spcPct val="150000"/>
              </a:lnSpc>
              <a:spcBef>
                <a:spcPts val="200"/>
              </a:spcBef>
              <a:defRPr sz="2600" b="1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GETTING STARTED:</a:t>
            </a:r>
          </a:p>
        </p:txBody>
      </p:sp>
      <p:sp>
        <p:nvSpPr>
          <p:cNvPr id="419" name="Shape"/>
          <p:cNvSpPr/>
          <p:nvPr/>
        </p:nvSpPr>
        <p:spPr>
          <a:xfrm>
            <a:off x="9273885" y="7797975"/>
            <a:ext cx="662826" cy="1189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94" y="21600"/>
                </a:moveTo>
                <a:cubicBezTo>
                  <a:pt x="1906" y="21600"/>
                  <a:pt x="1906" y="21600"/>
                  <a:pt x="1906" y="21600"/>
                </a:cubicBezTo>
                <a:cubicBezTo>
                  <a:pt x="794" y="21600"/>
                  <a:pt x="0" y="21134"/>
                  <a:pt x="0" y="20483"/>
                </a:cubicBezTo>
                <a:cubicBezTo>
                  <a:pt x="0" y="1117"/>
                  <a:pt x="0" y="1117"/>
                  <a:pt x="0" y="1117"/>
                </a:cubicBezTo>
                <a:cubicBezTo>
                  <a:pt x="0" y="466"/>
                  <a:pt x="794" y="0"/>
                  <a:pt x="1906" y="0"/>
                </a:cubicBezTo>
                <a:cubicBezTo>
                  <a:pt x="19694" y="0"/>
                  <a:pt x="19694" y="0"/>
                  <a:pt x="19694" y="0"/>
                </a:cubicBezTo>
                <a:cubicBezTo>
                  <a:pt x="20806" y="0"/>
                  <a:pt x="21600" y="466"/>
                  <a:pt x="21600" y="1117"/>
                </a:cubicBezTo>
                <a:cubicBezTo>
                  <a:pt x="21600" y="20483"/>
                  <a:pt x="21600" y="20483"/>
                  <a:pt x="21600" y="20483"/>
                </a:cubicBezTo>
                <a:cubicBezTo>
                  <a:pt x="21600" y="21134"/>
                  <a:pt x="20806" y="21600"/>
                  <a:pt x="19694" y="21600"/>
                </a:cubicBezTo>
                <a:moveTo>
                  <a:pt x="10800" y="20483"/>
                </a:moveTo>
                <a:cubicBezTo>
                  <a:pt x="11435" y="20483"/>
                  <a:pt x="12071" y="20110"/>
                  <a:pt x="12071" y="19738"/>
                </a:cubicBezTo>
                <a:cubicBezTo>
                  <a:pt x="12071" y="19366"/>
                  <a:pt x="11435" y="18993"/>
                  <a:pt x="10800" y="18993"/>
                </a:cubicBezTo>
                <a:cubicBezTo>
                  <a:pt x="10165" y="18993"/>
                  <a:pt x="9529" y="19366"/>
                  <a:pt x="9529" y="19738"/>
                </a:cubicBezTo>
                <a:cubicBezTo>
                  <a:pt x="9529" y="20110"/>
                  <a:pt x="10165" y="20483"/>
                  <a:pt x="10800" y="20483"/>
                </a:cubicBezTo>
                <a:moveTo>
                  <a:pt x="19694" y="2234"/>
                </a:moveTo>
                <a:cubicBezTo>
                  <a:pt x="19059" y="2234"/>
                  <a:pt x="19059" y="2234"/>
                  <a:pt x="19059" y="2234"/>
                </a:cubicBezTo>
                <a:cubicBezTo>
                  <a:pt x="2541" y="2234"/>
                  <a:pt x="2541" y="2234"/>
                  <a:pt x="2541" y="2234"/>
                </a:cubicBezTo>
                <a:cubicBezTo>
                  <a:pt x="1906" y="2234"/>
                  <a:pt x="1906" y="2234"/>
                  <a:pt x="1906" y="2234"/>
                </a:cubicBezTo>
                <a:cubicBezTo>
                  <a:pt x="1906" y="17876"/>
                  <a:pt x="1906" y="17876"/>
                  <a:pt x="1906" y="17876"/>
                </a:cubicBezTo>
                <a:cubicBezTo>
                  <a:pt x="2541" y="17876"/>
                  <a:pt x="2541" y="17876"/>
                  <a:pt x="2541" y="17876"/>
                </a:cubicBezTo>
                <a:cubicBezTo>
                  <a:pt x="19059" y="17876"/>
                  <a:pt x="19059" y="17876"/>
                  <a:pt x="19059" y="17876"/>
                </a:cubicBezTo>
                <a:cubicBezTo>
                  <a:pt x="19694" y="17876"/>
                  <a:pt x="19694" y="17876"/>
                  <a:pt x="19694" y="17876"/>
                </a:cubicBezTo>
                <a:lnTo>
                  <a:pt x="19694" y="22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0" name="Shape"/>
          <p:cNvSpPr/>
          <p:nvPr/>
        </p:nvSpPr>
        <p:spPr>
          <a:xfrm>
            <a:off x="9433359" y="8098290"/>
            <a:ext cx="344850" cy="48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8" y="21600"/>
                </a:moveTo>
                <a:cubicBezTo>
                  <a:pt x="1242" y="21600"/>
                  <a:pt x="1242" y="21600"/>
                  <a:pt x="1242" y="21600"/>
                </a:cubicBezTo>
                <a:cubicBezTo>
                  <a:pt x="310" y="21600"/>
                  <a:pt x="0" y="21096"/>
                  <a:pt x="0" y="20592"/>
                </a:cubicBezTo>
                <a:cubicBezTo>
                  <a:pt x="0" y="11700"/>
                  <a:pt x="0" y="11700"/>
                  <a:pt x="0" y="11700"/>
                </a:cubicBezTo>
                <a:cubicBezTo>
                  <a:pt x="0" y="11196"/>
                  <a:pt x="310" y="10656"/>
                  <a:pt x="1242" y="10656"/>
                </a:cubicBezTo>
                <a:cubicBezTo>
                  <a:pt x="3105" y="10656"/>
                  <a:pt x="3105" y="10656"/>
                  <a:pt x="3105" y="10656"/>
                </a:cubicBezTo>
                <a:cubicBezTo>
                  <a:pt x="3105" y="6084"/>
                  <a:pt x="3105" y="6084"/>
                  <a:pt x="3105" y="6084"/>
                </a:cubicBezTo>
                <a:cubicBezTo>
                  <a:pt x="3105" y="2520"/>
                  <a:pt x="6564" y="0"/>
                  <a:pt x="10645" y="0"/>
                </a:cubicBezTo>
                <a:cubicBezTo>
                  <a:pt x="15036" y="0"/>
                  <a:pt x="18140" y="2520"/>
                  <a:pt x="18140" y="6084"/>
                </a:cubicBezTo>
                <a:cubicBezTo>
                  <a:pt x="18140" y="10656"/>
                  <a:pt x="18140" y="10656"/>
                  <a:pt x="18140" y="10656"/>
                </a:cubicBezTo>
                <a:cubicBezTo>
                  <a:pt x="20358" y="10656"/>
                  <a:pt x="20358" y="10656"/>
                  <a:pt x="20358" y="10656"/>
                </a:cubicBezTo>
                <a:cubicBezTo>
                  <a:pt x="20979" y="10656"/>
                  <a:pt x="21600" y="11196"/>
                  <a:pt x="21600" y="11700"/>
                </a:cubicBezTo>
                <a:cubicBezTo>
                  <a:pt x="21600" y="20592"/>
                  <a:pt x="21600" y="20592"/>
                  <a:pt x="21600" y="20592"/>
                </a:cubicBezTo>
                <a:cubicBezTo>
                  <a:pt x="21600" y="21096"/>
                  <a:pt x="20979" y="21600"/>
                  <a:pt x="20358" y="21600"/>
                </a:cubicBezTo>
                <a:close/>
                <a:moveTo>
                  <a:pt x="9403" y="16524"/>
                </a:moveTo>
                <a:cubicBezTo>
                  <a:pt x="9403" y="18576"/>
                  <a:pt x="9403" y="18576"/>
                  <a:pt x="9403" y="18576"/>
                </a:cubicBezTo>
                <a:cubicBezTo>
                  <a:pt x="9403" y="19080"/>
                  <a:pt x="10024" y="19584"/>
                  <a:pt x="10645" y="19584"/>
                </a:cubicBezTo>
                <a:cubicBezTo>
                  <a:pt x="11576" y="19584"/>
                  <a:pt x="11887" y="19080"/>
                  <a:pt x="11887" y="18576"/>
                </a:cubicBezTo>
                <a:cubicBezTo>
                  <a:pt x="11887" y="16524"/>
                  <a:pt x="11887" y="16524"/>
                  <a:pt x="11887" y="16524"/>
                </a:cubicBezTo>
                <a:cubicBezTo>
                  <a:pt x="12818" y="16272"/>
                  <a:pt x="13129" y="15516"/>
                  <a:pt x="13129" y="14760"/>
                </a:cubicBezTo>
                <a:cubicBezTo>
                  <a:pt x="13129" y="13716"/>
                  <a:pt x="12197" y="12708"/>
                  <a:pt x="10645" y="12708"/>
                </a:cubicBezTo>
                <a:cubicBezTo>
                  <a:pt x="9403" y="12708"/>
                  <a:pt x="8117" y="13716"/>
                  <a:pt x="8117" y="14760"/>
                </a:cubicBezTo>
                <a:cubicBezTo>
                  <a:pt x="8117" y="15516"/>
                  <a:pt x="8782" y="16272"/>
                  <a:pt x="9403" y="16524"/>
                </a:cubicBezTo>
                <a:close/>
                <a:moveTo>
                  <a:pt x="15657" y="6084"/>
                </a:moveTo>
                <a:cubicBezTo>
                  <a:pt x="15657" y="3816"/>
                  <a:pt x="13483" y="2016"/>
                  <a:pt x="10645" y="2016"/>
                </a:cubicBezTo>
                <a:cubicBezTo>
                  <a:pt x="7806" y="2016"/>
                  <a:pt x="5633" y="3816"/>
                  <a:pt x="5633" y="6084"/>
                </a:cubicBezTo>
                <a:cubicBezTo>
                  <a:pt x="5633" y="10656"/>
                  <a:pt x="5633" y="10656"/>
                  <a:pt x="5633" y="10656"/>
                </a:cubicBezTo>
                <a:cubicBezTo>
                  <a:pt x="15657" y="10656"/>
                  <a:pt x="15657" y="10656"/>
                  <a:pt x="15657" y="10656"/>
                </a:cubicBezTo>
                <a:lnTo>
                  <a:pt x="15657" y="608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roup"/>
          <p:cNvSpPr txBox="1"/>
          <p:nvPr/>
        </p:nvSpPr>
        <p:spPr>
          <a:xfrm>
            <a:off x="3635823" y="4402806"/>
            <a:ext cx="6805505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THINLINC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1941963" y="4882679"/>
            <a:ext cx="1371175" cy="1400977"/>
            <a:chOff x="0" y="0"/>
            <a:chExt cx="1371173" cy="1400976"/>
          </a:xfrm>
        </p:grpSpPr>
        <p:sp>
          <p:nvSpPr>
            <p:cNvPr id="423" name="Rounded Rectangle"/>
            <p:cNvSpPr/>
            <p:nvPr/>
          </p:nvSpPr>
          <p:spPr>
            <a:xfrm>
              <a:off x="-1" y="0"/>
              <a:ext cx="1120901" cy="1121401"/>
            </a:xfrm>
            <a:prstGeom prst="roundRect">
              <a:avLst>
                <a:gd name="adj" fmla="val 15792"/>
              </a:avLst>
            </a:prstGeom>
            <a:solidFill>
              <a:srgbClr val="38459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4" name="Rounded Rectangle"/>
            <p:cNvSpPr/>
            <p:nvPr/>
          </p:nvSpPr>
          <p:spPr>
            <a:xfrm rot="3780000">
              <a:off x="795859" y="-21342"/>
              <a:ext cx="299461" cy="80270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5" name="Rounded Rectangle"/>
            <p:cNvSpPr/>
            <p:nvPr/>
          </p:nvSpPr>
          <p:spPr>
            <a:xfrm rot="1620000">
              <a:off x="183084" y="574033"/>
              <a:ext cx="299478" cy="80270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27" name="Group"/>
          <p:cNvSpPr txBox="1"/>
          <p:nvPr/>
        </p:nvSpPr>
        <p:spPr>
          <a:xfrm>
            <a:off x="3635823" y="8210649"/>
            <a:ext cx="6072875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SSH</a:t>
            </a:r>
          </a:p>
        </p:txBody>
      </p:sp>
      <p:sp>
        <p:nvSpPr>
          <p:cNvPr id="428" name="Rounded Rectangle"/>
          <p:cNvSpPr/>
          <p:nvPr/>
        </p:nvSpPr>
        <p:spPr>
          <a:xfrm>
            <a:off x="1941964" y="8692680"/>
            <a:ext cx="1122047" cy="1121400"/>
          </a:xfrm>
          <a:prstGeom prst="roundRect">
            <a:avLst>
              <a:gd name="adj" fmla="val 15785"/>
            </a:avLst>
          </a:prstGeom>
          <a:solidFill>
            <a:srgbClr val="79997F">
              <a:alpha val="2028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9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430" name="Line"/>
          <p:cNvSpPr/>
          <p:nvPr/>
        </p:nvSpPr>
        <p:spPr>
          <a:xfrm>
            <a:off x="2450058" y="9486900"/>
            <a:ext cx="456583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31" name="Thinlink1.png" descr="Thinlink1.png"/>
          <p:cNvPicPr>
            <a:picLocks noChangeAspect="1"/>
          </p:cNvPicPr>
          <p:nvPr/>
        </p:nvPicPr>
        <p:blipFill>
          <a:blip r:embed="rId2"/>
          <a:srcRect l="760" t="1288" r="490" b="7849"/>
          <a:stretch>
            <a:fillRect/>
          </a:stretch>
        </p:blipFill>
        <p:spPr>
          <a:xfrm>
            <a:off x="11504987" y="4836517"/>
            <a:ext cx="7587210" cy="420344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434" name="Group"/>
          <p:cNvGrpSpPr/>
          <p:nvPr/>
        </p:nvGrpSpPr>
        <p:grpSpPr>
          <a:xfrm>
            <a:off x="11513918" y="4842490"/>
            <a:ext cx="11672135" cy="6739672"/>
            <a:chOff x="0" y="0"/>
            <a:chExt cx="11672134" cy="6739671"/>
          </a:xfrm>
        </p:grpSpPr>
        <p:pic>
          <p:nvPicPr>
            <p:cNvPr id="432" name="Thinlink2.png" descr="Thinlink2.png"/>
            <p:cNvPicPr>
              <a:picLocks noChangeAspect="1"/>
            </p:cNvPicPr>
            <p:nvPr/>
          </p:nvPicPr>
          <p:blipFill>
            <a:blip r:embed="rId3"/>
            <a:srcRect l="804" t="2155" r="403" b="1430"/>
            <a:stretch>
              <a:fillRect/>
            </a:stretch>
          </p:blipFill>
          <p:spPr>
            <a:xfrm>
              <a:off x="0" y="4648791"/>
              <a:ext cx="7587018" cy="2084387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433" name="ssh3.JPG" descr="ssh3.JPG"/>
            <p:cNvPicPr>
              <a:picLocks noChangeAspect="1"/>
            </p:cNvPicPr>
            <p:nvPr/>
          </p:nvPicPr>
          <p:blipFill>
            <a:blip r:embed="rId4"/>
            <a:srcRect t="3486"/>
            <a:stretch>
              <a:fillRect/>
            </a:stretch>
          </p:blipFill>
          <p:spPr>
            <a:xfrm>
              <a:off x="7746069" y="0"/>
              <a:ext cx="3926066" cy="6739672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pic>
        <p:nvPicPr>
          <p:cNvPr id="435" name="Thinlink2.png" descr="Thinlink2.png"/>
          <p:cNvPicPr>
            <a:picLocks noChangeAspect="1"/>
          </p:cNvPicPr>
          <p:nvPr/>
        </p:nvPicPr>
        <p:blipFill>
          <a:blip r:embed="rId5"/>
          <a:srcRect l="173" r="30465" b="25238"/>
          <a:stretch>
            <a:fillRect/>
          </a:stretch>
        </p:blipFill>
        <p:spPr>
          <a:xfrm>
            <a:off x="11498636" y="4555370"/>
            <a:ext cx="11772339" cy="7516525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Open a terminal…"/>
          <p:cNvSpPr txBox="1"/>
          <p:nvPr/>
        </p:nvSpPr>
        <p:spPr>
          <a:xfrm>
            <a:off x="3635823" y="9318883"/>
            <a:ext cx="6997601" cy="156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437" name="Download and install the ThinLinc Client…"/>
          <p:cNvSpPr txBox="1"/>
          <p:nvPr/>
        </p:nvSpPr>
        <p:spPr>
          <a:xfrm>
            <a:off x="3622204" y="5508754"/>
            <a:ext cx="7024838" cy="230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 or click your way around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Exit a full screen - press the F8 key</a:t>
            </a:r>
          </a:p>
        </p:txBody>
      </p:sp>
      <p:grpSp>
        <p:nvGrpSpPr>
          <p:cNvPr id="440" name="Group"/>
          <p:cNvGrpSpPr/>
          <p:nvPr/>
        </p:nvGrpSpPr>
        <p:grpSpPr>
          <a:xfrm>
            <a:off x="1560061" y="1164916"/>
            <a:ext cx="10338347" cy="1615437"/>
            <a:chOff x="0" y="0"/>
            <a:chExt cx="10338345" cy="1615435"/>
          </a:xfrm>
        </p:grpSpPr>
        <p:sp>
          <p:nvSpPr>
            <p:cNvPr id="438" name="LOG IN TO COMPUTEROME 2.0 2.0"/>
            <p:cNvSpPr txBox="1"/>
            <p:nvPr/>
          </p:nvSpPr>
          <p:spPr>
            <a:xfrm>
              <a:off x="653298" y="0"/>
              <a:ext cx="9685048" cy="1615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LOG IN TO COMPUTEROME 2.0 2.0</a:t>
              </a:r>
            </a:p>
          </p:txBody>
        </p:sp>
        <p:sp>
          <p:nvSpPr>
            <p:cNvPr id="439" name="Rectangle"/>
            <p:cNvSpPr/>
            <p:nvPr/>
          </p:nvSpPr>
          <p:spPr>
            <a:xfrm rot="5400000">
              <a:off x="-397355" y="720463"/>
              <a:ext cx="969222" cy="17451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" grpId="1" animBg="1" advAuto="0"/>
      <p:bldP spid="435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roup"/>
          <p:cNvGrpSpPr/>
          <p:nvPr/>
        </p:nvGrpSpPr>
        <p:grpSpPr>
          <a:xfrm>
            <a:off x="1560061" y="1164916"/>
            <a:ext cx="10338347" cy="1615437"/>
            <a:chOff x="0" y="0"/>
            <a:chExt cx="10338345" cy="1615435"/>
          </a:xfrm>
        </p:grpSpPr>
        <p:sp>
          <p:nvSpPr>
            <p:cNvPr id="442" name="LOG IN TO COMPUTEROME 2.0 2.0"/>
            <p:cNvSpPr txBox="1"/>
            <p:nvPr/>
          </p:nvSpPr>
          <p:spPr>
            <a:xfrm>
              <a:off x="653298" y="0"/>
              <a:ext cx="9685048" cy="1615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LOG IN TO COMPUTEROME 2.0 2.0</a:t>
              </a:r>
            </a:p>
          </p:txBody>
        </p:sp>
        <p:sp>
          <p:nvSpPr>
            <p:cNvPr id="443" name="Rectangle"/>
            <p:cNvSpPr/>
            <p:nvPr/>
          </p:nvSpPr>
          <p:spPr>
            <a:xfrm rot="5400000">
              <a:off x="-397355" y="720463"/>
              <a:ext cx="969222" cy="17451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45" name="Group"/>
          <p:cNvSpPr txBox="1"/>
          <p:nvPr/>
        </p:nvSpPr>
        <p:spPr>
          <a:xfrm>
            <a:off x="3635823" y="8212463"/>
            <a:ext cx="6072875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SSH</a:t>
            </a:r>
          </a:p>
        </p:txBody>
      </p:sp>
      <p:sp>
        <p:nvSpPr>
          <p:cNvPr id="446" name="Open a terminal…"/>
          <p:cNvSpPr txBox="1"/>
          <p:nvPr/>
        </p:nvSpPr>
        <p:spPr>
          <a:xfrm>
            <a:off x="3634904" y="9321800"/>
            <a:ext cx="6963917" cy="156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447" name="Group"/>
          <p:cNvSpPr txBox="1"/>
          <p:nvPr/>
        </p:nvSpPr>
        <p:spPr>
          <a:xfrm>
            <a:off x="3635823" y="4402806"/>
            <a:ext cx="6805505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THINLINC</a:t>
            </a:r>
          </a:p>
        </p:txBody>
      </p:sp>
      <p:grpSp>
        <p:nvGrpSpPr>
          <p:cNvPr id="451" name="Group"/>
          <p:cNvGrpSpPr/>
          <p:nvPr/>
        </p:nvGrpSpPr>
        <p:grpSpPr>
          <a:xfrm>
            <a:off x="1941963" y="4882679"/>
            <a:ext cx="1371175" cy="1400977"/>
            <a:chOff x="0" y="0"/>
            <a:chExt cx="1371173" cy="1400976"/>
          </a:xfrm>
        </p:grpSpPr>
        <p:sp>
          <p:nvSpPr>
            <p:cNvPr id="448" name="Rounded Rectangle"/>
            <p:cNvSpPr/>
            <p:nvPr/>
          </p:nvSpPr>
          <p:spPr>
            <a:xfrm>
              <a:off x="-1" y="0"/>
              <a:ext cx="1120901" cy="1121401"/>
            </a:xfrm>
            <a:prstGeom prst="roundRect">
              <a:avLst>
                <a:gd name="adj" fmla="val 15792"/>
              </a:avLst>
            </a:prstGeom>
            <a:solidFill>
              <a:srgbClr val="384595">
                <a:alpha val="197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9" name="Rounded Rectangle"/>
            <p:cNvSpPr/>
            <p:nvPr/>
          </p:nvSpPr>
          <p:spPr>
            <a:xfrm rot="3780000">
              <a:off x="795859" y="-21342"/>
              <a:ext cx="299461" cy="80270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0" name="Rounded Rectangle"/>
            <p:cNvSpPr/>
            <p:nvPr/>
          </p:nvSpPr>
          <p:spPr>
            <a:xfrm rot="1620000">
              <a:off x="183084" y="574033"/>
              <a:ext cx="299478" cy="80270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452" name="ssh1.png" descr="ssh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175" y="4670483"/>
            <a:ext cx="9940078" cy="5764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ssh2.JPG" descr="ssh2.JPG"/>
          <p:cNvPicPr>
            <a:picLocks noChangeAspect="1"/>
          </p:cNvPicPr>
          <p:nvPr/>
        </p:nvPicPr>
        <p:blipFill>
          <a:blip r:embed="rId4"/>
          <a:srcRect t="3582"/>
          <a:stretch>
            <a:fillRect/>
          </a:stretch>
        </p:blipFill>
        <p:spPr>
          <a:xfrm>
            <a:off x="18825348" y="5971909"/>
            <a:ext cx="3600138" cy="61740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7" name="Group"/>
          <p:cNvGrpSpPr/>
          <p:nvPr/>
        </p:nvGrpSpPr>
        <p:grpSpPr>
          <a:xfrm>
            <a:off x="11515189" y="4670483"/>
            <a:ext cx="12124974" cy="7473416"/>
            <a:chOff x="0" y="0"/>
            <a:chExt cx="12124972" cy="7473415"/>
          </a:xfrm>
        </p:grpSpPr>
        <p:pic>
          <p:nvPicPr>
            <p:cNvPr id="454" name="ssh4.png" descr="ssh4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12123943" cy="7473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5" name="ssh4.png" descr="ssh4.png"/>
            <p:cNvPicPr>
              <a:picLocks noChangeAspect="1"/>
            </p:cNvPicPr>
            <p:nvPr/>
          </p:nvPicPr>
          <p:blipFill>
            <a:blip r:embed="rId5"/>
            <a:srcRect l="10798" t="1114" r="51926" b="94881"/>
            <a:stretch>
              <a:fillRect/>
            </a:stretch>
          </p:blipFill>
          <p:spPr>
            <a:xfrm>
              <a:off x="5794766" y="71303"/>
              <a:ext cx="4519206" cy="299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ssh4.png" descr="ssh4.png"/>
            <p:cNvPicPr>
              <a:picLocks noChangeAspect="1"/>
            </p:cNvPicPr>
            <p:nvPr/>
          </p:nvPicPr>
          <p:blipFill>
            <a:blip r:embed="rId5"/>
            <a:srcRect l="10798" t="1114" r="51926" b="94881"/>
            <a:stretch>
              <a:fillRect/>
            </a:stretch>
          </p:blipFill>
          <p:spPr>
            <a:xfrm>
              <a:off x="7605765" y="71303"/>
              <a:ext cx="4519208" cy="299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8" name="Download and install the ThinLinc Client…"/>
          <p:cNvSpPr txBox="1"/>
          <p:nvPr/>
        </p:nvSpPr>
        <p:spPr>
          <a:xfrm>
            <a:off x="3622204" y="5508754"/>
            <a:ext cx="7024838" cy="230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 or click your way around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Exit a full screen - press the F8 key</a:t>
            </a:r>
          </a:p>
        </p:txBody>
      </p:sp>
      <p:sp>
        <p:nvSpPr>
          <p:cNvPr id="459" name="Rounded Rectangle"/>
          <p:cNvSpPr/>
          <p:nvPr/>
        </p:nvSpPr>
        <p:spPr>
          <a:xfrm>
            <a:off x="1941964" y="8692680"/>
            <a:ext cx="1122047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60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461" name="Line"/>
          <p:cNvSpPr/>
          <p:nvPr/>
        </p:nvSpPr>
        <p:spPr>
          <a:xfrm>
            <a:off x="2450058" y="9486900"/>
            <a:ext cx="456583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"/>
          <p:cNvSpPr/>
          <p:nvPr/>
        </p:nvSpPr>
        <p:spPr>
          <a:xfrm flipH="1">
            <a:off x="16032559" y="15693479"/>
            <a:ext cx="550115" cy="327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83" name="Group"/>
          <p:cNvGrpSpPr/>
          <p:nvPr/>
        </p:nvGrpSpPr>
        <p:grpSpPr>
          <a:xfrm>
            <a:off x="3475261" y="3778383"/>
            <a:ext cx="17420780" cy="8444318"/>
            <a:chOff x="0" y="0"/>
            <a:chExt cx="17420778" cy="8444317"/>
          </a:xfrm>
        </p:grpSpPr>
        <p:sp>
          <p:nvSpPr>
            <p:cNvPr id="464" name="Line 14"/>
            <p:cNvSpPr/>
            <p:nvPr/>
          </p:nvSpPr>
          <p:spPr>
            <a:xfrm flipV="1">
              <a:off x="7878949" y="1207448"/>
              <a:ext cx="3" cy="1442037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467" name="Group"/>
            <p:cNvGrpSpPr/>
            <p:nvPr/>
          </p:nvGrpSpPr>
          <p:grpSpPr>
            <a:xfrm>
              <a:off x="870392" y="2660251"/>
              <a:ext cx="2819713" cy="963426"/>
              <a:chOff x="0" y="0"/>
              <a:chExt cx="2819711" cy="963425"/>
            </a:xfrm>
          </p:grpSpPr>
          <p:sp>
            <p:nvSpPr>
              <p:cNvPr id="465" name="Freeform 15"/>
              <p:cNvSpPr/>
              <p:nvPr/>
            </p:nvSpPr>
            <p:spPr>
              <a:xfrm>
                <a:off x="-1" y="-1"/>
                <a:ext cx="2819713" cy="9634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66" name="Freeform 25"/>
              <p:cNvSpPr/>
              <p:nvPr/>
            </p:nvSpPr>
            <p:spPr>
              <a:xfrm>
                <a:off x="99840" y="77361"/>
                <a:ext cx="2621176" cy="807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470" name="Group"/>
            <p:cNvGrpSpPr/>
            <p:nvPr/>
          </p:nvGrpSpPr>
          <p:grpSpPr>
            <a:xfrm>
              <a:off x="6210153" y="-1"/>
              <a:ext cx="3337593" cy="1204065"/>
              <a:chOff x="-1" y="0"/>
              <a:chExt cx="3337591" cy="1204064"/>
            </a:xfrm>
          </p:grpSpPr>
          <p:sp>
            <p:nvSpPr>
              <p:cNvPr id="468" name="Freeform 15"/>
              <p:cNvSpPr/>
              <p:nvPr/>
            </p:nvSpPr>
            <p:spPr>
              <a:xfrm>
                <a:off x="-2" y="0"/>
                <a:ext cx="3337593" cy="12040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69" name="Freeform 25"/>
              <p:cNvSpPr/>
              <p:nvPr/>
            </p:nvSpPr>
            <p:spPr>
              <a:xfrm>
                <a:off x="118180" y="96684"/>
                <a:ext cx="3102587" cy="1009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473" name="Group"/>
            <p:cNvGrpSpPr/>
            <p:nvPr/>
          </p:nvGrpSpPr>
          <p:grpSpPr>
            <a:xfrm>
              <a:off x="6493252" y="2664214"/>
              <a:ext cx="2819713" cy="963426"/>
              <a:chOff x="0" y="0"/>
              <a:chExt cx="2819711" cy="963425"/>
            </a:xfrm>
          </p:grpSpPr>
          <p:sp>
            <p:nvSpPr>
              <p:cNvPr id="471" name="Freeform 15"/>
              <p:cNvSpPr/>
              <p:nvPr/>
            </p:nvSpPr>
            <p:spPr>
              <a:xfrm>
                <a:off x="-1" y="-1"/>
                <a:ext cx="2819713" cy="9634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72" name="Freeform 25"/>
              <p:cNvSpPr/>
              <p:nvPr/>
            </p:nvSpPr>
            <p:spPr>
              <a:xfrm>
                <a:off x="99841" y="77361"/>
                <a:ext cx="2621175" cy="807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476" name="Group"/>
            <p:cNvGrpSpPr/>
            <p:nvPr/>
          </p:nvGrpSpPr>
          <p:grpSpPr>
            <a:xfrm>
              <a:off x="12115777" y="2657352"/>
              <a:ext cx="2819713" cy="953362"/>
              <a:chOff x="0" y="-1"/>
              <a:chExt cx="2819711" cy="953361"/>
            </a:xfrm>
          </p:grpSpPr>
          <p:sp>
            <p:nvSpPr>
              <p:cNvPr id="474" name="Freeform 15"/>
              <p:cNvSpPr/>
              <p:nvPr/>
            </p:nvSpPr>
            <p:spPr>
              <a:xfrm>
                <a:off x="-1" y="-2"/>
                <a:ext cx="2819713" cy="953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75" name="Freeform 25"/>
              <p:cNvSpPr/>
              <p:nvPr/>
            </p:nvSpPr>
            <p:spPr>
              <a:xfrm>
                <a:off x="99840" y="76553"/>
                <a:ext cx="2621176" cy="7993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479" name="Group"/>
            <p:cNvGrpSpPr/>
            <p:nvPr/>
          </p:nvGrpSpPr>
          <p:grpSpPr>
            <a:xfrm>
              <a:off x="6093990" y="4799255"/>
              <a:ext cx="1007039" cy="1005143"/>
              <a:chOff x="0" y="0"/>
              <a:chExt cx="1007038" cy="1005142"/>
            </a:xfrm>
          </p:grpSpPr>
          <p:sp>
            <p:nvSpPr>
              <p:cNvPr id="477" name="Oval 8"/>
              <p:cNvSpPr/>
              <p:nvPr/>
            </p:nvSpPr>
            <p:spPr>
              <a:xfrm>
                <a:off x="-1" y="-1"/>
                <a:ext cx="1007040" cy="1005144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78" name="Oval 18"/>
              <p:cNvSpPr/>
              <p:nvPr/>
            </p:nvSpPr>
            <p:spPr>
              <a:xfrm>
                <a:off x="82419" y="81471"/>
                <a:ext cx="843147" cy="842199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482" name="Group"/>
            <p:cNvGrpSpPr/>
            <p:nvPr/>
          </p:nvGrpSpPr>
          <p:grpSpPr>
            <a:xfrm>
              <a:off x="7377504" y="4801592"/>
              <a:ext cx="1007039" cy="1005143"/>
              <a:chOff x="0" y="0"/>
              <a:chExt cx="1007038" cy="1005142"/>
            </a:xfrm>
          </p:grpSpPr>
          <p:sp>
            <p:nvSpPr>
              <p:cNvPr id="480" name="Oval 8"/>
              <p:cNvSpPr/>
              <p:nvPr/>
            </p:nvSpPr>
            <p:spPr>
              <a:xfrm>
                <a:off x="-1" y="-1"/>
                <a:ext cx="1007040" cy="1005144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81" name="Oval 18"/>
              <p:cNvSpPr/>
              <p:nvPr/>
            </p:nvSpPr>
            <p:spPr>
              <a:xfrm>
                <a:off x="82419" y="81471"/>
                <a:ext cx="843147" cy="842199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483" name="Group"/>
            <p:cNvSpPr txBox="1"/>
            <p:nvPr/>
          </p:nvSpPr>
          <p:spPr>
            <a:xfrm>
              <a:off x="7257553" y="370935"/>
              <a:ext cx="1260544" cy="510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  <p:sp>
          <p:nvSpPr>
            <p:cNvPr id="484" name="DATABASES"/>
            <p:cNvSpPr txBox="1"/>
            <p:nvPr/>
          </p:nvSpPr>
          <p:spPr>
            <a:xfrm>
              <a:off x="1234899" y="2895523"/>
              <a:ext cx="2157456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DATABASES</a:t>
              </a:r>
            </a:p>
          </p:txBody>
        </p:sp>
        <p:sp>
          <p:nvSpPr>
            <p:cNvPr id="485" name="PROJECTS"/>
            <p:cNvSpPr txBox="1"/>
            <p:nvPr/>
          </p:nvSpPr>
          <p:spPr>
            <a:xfrm>
              <a:off x="12605199" y="2901825"/>
              <a:ext cx="1887469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PROJECTS</a:t>
              </a:r>
            </a:p>
          </p:txBody>
        </p:sp>
        <p:sp>
          <p:nvSpPr>
            <p:cNvPr id="486" name="(…)"/>
            <p:cNvSpPr txBox="1"/>
            <p:nvPr/>
          </p:nvSpPr>
          <p:spPr>
            <a:xfrm>
              <a:off x="414346" y="6224076"/>
              <a:ext cx="756791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487" name="(…)"/>
            <p:cNvSpPr txBox="1"/>
            <p:nvPr/>
          </p:nvSpPr>
          <p:spPr>
            <a:xfrm>
              <a:off x="1947931" y="6211927"/>
              <a:ext cx="75679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488" name="(…)"/>
            <p:cNvSpPr txBox="1"/>
            <p:nvPr/>
          </p:nvSpPr>
          <p:spPr>
            <a:xfrm>
              <a:off x="3497943" y="6211927"/>
              <a:ext cx="75679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491" name="Group"/>
            <p:cNvGrpSpPr/>
            <p:nvPr/>
          </p:nvGrpSpPr>
          <p:grpSpPr>
            <a:xfrm>
              <a:off x="-1" y="4823692"/>
              <a:ext cx="1482726" cy="646320"/>
              <a:chOff x="0" y="0"/>
              <a:chExt cx="1482724" cy="646319"/>
            </a:xfrm>
          </p:grpSpPr>
          <p:sp>
            <p:nvSpPr>
              <p:cNvPr id="489" name="Freeform 15"/>
              <p:cNvSpPr/>
              <p:nvPr/>
            </p:nvSpPr>
            <p:spPr>
              <a:xfrm>
                <a:off x="-1" y="-1"/>
                <a:ext cx="1482726" cy="646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90" name="Freeform 25"/>
              <p:cNvSpPr/>
              <p:nvPr/>
            </p:nvSpPr>
            <p:spPr>
              <a:xfrm>
                <a:off x="52501" y="51898"/>
                <a:ext cx="1378325" cy="5419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492" name="(…)"/>
            <p:cNvSpPr txBox="1"/>
            <p:nvPr/>
          </p:nvSpPr>
          <p:spPr>
            <a:xfrm>
              <a:off x="4711982" y="4936084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495" name="Group"/>
            <p:cNvGrpSpPr/>
            <p:nvPr/>
          </p:nvGrpSpPr>
          <p:grpSpPr>
            <a:xfrm>
              <a:off x="1577002" y="4836392"/>
              <a:ext cx="1463698" cy="638026"/>
              <a:chOff x="-1" y="0"/>
              <a:chExt cx="1463697" cy="638025"/>
            </a:xfrm>
          </p:grpSpPr>
          <p:sp>
            <p:nvSpPr>
              <p:cNvPr id="493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94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498" name="Group"/>
            <p:cNvGrpSpPr/>
            <p:nvPr/>
          </p:nvGrpSpPr>
          <p:grpSpPr>
            <a:xfrm>
              <a:off x="3144491" y="4836392"/>
              <a:ext cx="1463699" cy="638026"/>
              <a:chOff x="-1" y="0"/>
              <a:chExt cx="1463697" cy="638025"/>
            </a:xfrm>
          </p:grpSpPr>
          <p:sp>
            <p:nvSpPr>
              <p:cNvPr id="496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97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499" name="(…)"/>
            <p:cNvSpPr txBox="1"/>
            <p:nvPr/>
          </p:nvSpPr>
          <p:spPr>
            <a:xfrm>
              <a:off x="9906752" y="5095206"/>
              <a:ext cx="75679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502" name="Group"/>
            <p:cNvGrpSpPr/>
            <p:nvPr/>
          </p:nvGrpSpPr>
          <p:grpSpPr>
            <a:xfrm>
              <a:off x="8635831" y="4801592"/>
              <a:ext cx="1007039" cy="1005143"/>
              <a:chOff x="0" y="0"/>
              <a:chExt cx="1007038" cy="1005142"/>
            </a:xfrm>
          </p:grpSpPr>
          <p:sp>
            <p:nvSpPr>
              <p:cNvPr id="500" name="Oval 8"/>
              <p:cNvSpPr/>
              <p:nvPr/>
            </p:nvSpPr>
            <p:spPr>
              <a:xfrm>
                <a:off x="-1" y="-1"/>
                <a:ext cx="1007040" cy="1005144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01" name="Oval 18"/>
              <p:cNvSpPr/>
              <p:nvPr/>
            </p:nvSpPr>
            <p:spPr>
              <a:xfrm>
                <a:off x="82419" y="81471"/>
                <a:ext cx="843147" cy="842199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503" name="Line 14"/>
            <p:cNvSpPr/>
            <p:nvPr/>
          </p:nvSpPr>
          <p:spPr>
            <a:xfrm flipV="1">
              <a:off x="2359225" y="1932067"/>
              <a:ext cx="3" cy="717418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04" name="Line 14"/>
            <p:cNvSpPr/>
            <p:nvPr/>
          </p:nvSpPr>
          <p:spPr>
            <a:xfrm flipH="1" flipV="1">
              <a:off x="2312524" y="1928466"/>
              <a:ext cx="11181166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05" name="Line 14"/>
            <p:cNvSpPr/>
            <p:nvPr/>
          </p:nvSpPr>
          <p:spPr>
            <a:xfrm flipV="1">
              <a:off x="13549800" y="1932067"/>
              <a:ext cx="2" cy="717418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06" name="Oval 23"/>
            <p:cNvSpPr/>
            <p:nvPr/>
          </p:nvSpPr>
          <p:spPr>
            <a:xfrm>
              <a:off x="13450081" y="1841205"/>
              <a:ext cx="172519" cy="174525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7" name="Oval 23"/>
            <p:cNvSpPr/>
            <p:nvPr/>
          </p:nvSpPr>
          <p:spPr>
            <a:xfrm>
              <a:off x="7793694" y="1841205"/>
              <a:ext cx="172519" cy="174525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8" name="Oval 23"/>
            <p:cNvSpPr/>
            <p:nvPr/>
          </p:nvSpPr>
          <p:spPr>
            <a:xfrm>
              <a:off x="2290445" y="1841205"/>
              <a:ext cx="172519" cy="174525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9" name="Line 14"/>
            <p:cNvSpPr/>
            <p:nvPr/>
          </p:nvSpPr>
          <p:spPr>
            <a:xfrm flipV="1">
              <a:off x="741360" y="4279976"/>
              <a:ext cx="3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10" name="Line 14"/>
            <p:cNvSpPr/>
            <p:nvPr/>
          </p:nvSpPr>
          <p:spPr>
            <a:xfrm flipV="1">
              <a:off x="2308849" y="3665342"/>
              <a:ext cx="3" cy="115574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11" name="Line 14"/>
            <p:cNvSpPr/>
            <p:nvPr/>
          </p:nvSpPr>
          <p:spPr>
            <a:xfrm flipV="1">
              <a:off x="3876337" y="4274625"/>
              <a:ext cx="3" cy="53377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12" name="Line 14"/>
            <p:cNvSpPr/>
            <p:nvPr/>
          </p:nvSpPr>
          <p:spPr>
            <a:xfrm flipH="1" flipV="1">
              <a:off x="752158" y="4274626"/>
              <a:ext cx="3113385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13" name="Oval 23"/>
            <p:cNvSpPr/>
            <p:nvPr/>
          </p:nvSpPr>
          <p:spPr>
            <a:xfrm>
              <a:off x="657732" y="4187364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4" name="Oval 23"/>
            <p:cNvSpPr/>
            <p:nvPr/>
          </p:nvSpPr>
          <p:spPr>
            <a:xfrm>
              <a:off x="2223595" y="4187364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5" name="Oval 23"/>
            <p:cNvSpPr/>
            <p:nvPr/>
          </p:nvSpPr>
          <p:spPr>
            <a:xfrm>
              <a:off x="3791086" y="4185176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518" name="Group"/>
            <p:cNvGrpSpPr/>
            <p:nvPr/>
          </p:nvGrpSpPr>
          <p:grpSpPr>
            <a:xfrm>
              <a:off x="11226295" y="4827839"/>
              <a:ext cx="1463698" cy="638026"/>
              <a:chOff x="-1" y="0"/>
              <a:chExt cx="1463697" cy="638025"/>
            </a:xfrm>
          </p:grpSpPr>
          <p:sp>
            <p:nvSpPr>
              <p:cNvPr id="516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17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519" name="(…)"/>
            <p:cNvSpPr txBox="1"/>
            <p:nvPr/>
          </p:nvSpPr>
          <p:spPr>
            <a:xfrm>
              <a:off x="15928765" y="4940231"/>
              <a:ext cx="75679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522" name="Group"/>
            <p:cNvGrpSpPr/>
            <p:nvPr/>
          </p:nvGrpSpPr>
          <p:grpSpPr>
            <a:xfrm>
              <a:off x="12793784" y="4827839"/>
              <a:ext cx="1463698" cy="638026"/>
              <a:chOff x="-1" y="0"/>
              <a:chExt cx="1463697" cy="638025"/>
            </a:xfrm>
          </p:grpSpPr>
          <p:sp>
            <p:nvSpPr>
              <p:cNvPr id="520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21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525" name="Group"/>
            <p:cNvGrpSpPr/>
            <p:nvPr/>
          </p:nvGrpSpPr>
          <p:grpSpPr>
            <a:xfrm>
              <a:off x="14361274" y="4827839"/>
              <a:ext cx="1463698" cy="638026"/>
              <a:chOff x="-1" y="0"/>
              <a:chExt cx="1463697" cy="638025"/>
            </a:xfrm>
          </p:grpSpPr>
          <p:sp>
            <p:nvSpPr>
              <p:cNvPr id="523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24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526" name="Line 14"/>
            <p:cNvSpPr/>
            <p:nvPr/>
          </p:nvSpPr>
          <p:spPr>
            <a:xfrm flipV="1">
              <a:off x="11958142" y="4284123"/>
              <a:ext cx="3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27" name="Line 14"/>
            <p:cNvSpPr/>
            <p:nvPr/>
          </p:nvSpPr>
          <p:spPr>
            <a:xfrm flipV="1">
              <a:off x="13525633" y="3636908"/>
              <a:ext cx="3" cy="118832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28" name="Line 14"/>
            <p:cNvSpPr/>
            <p:nvPr/>
          </p:nvSpPr>
          <p:spPr>
            <a:xfrm flipV="1">
              <a:off x="15093122" y="4278771"/>
              <a:ext cx="3" cy="53377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29" name="Line 14"/>
            <p:cNvSpPr/>
            <p:nvPr/>
          </p:nvSpPr>
          <p:spPr>
            <a:xfrm flipH="1" flipV="1">
              <a:off x="11976224" y="4268885"/>
              <a:ext cx="3113385" cy="3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30" name="Oval 23"/>
            <p:cNvSpPr/>
            <p:nvPr/>
          </p:nvSpPr>
          <p:spPr>
            <a:xfrm>
              <a:off x="11872889" y="4191511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1" name="Oval 23"/>
            <p:cNvSpPr/>
            <p:nvPr/>
          </p:nvSpPr>
          <p:spPr>
            <a:xfrm>
              <a:off x="13440379" y="4178917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2" name="Oval 23"/>
            <p:cNvSpPr/>
            <p:nvPr/>
          </p:nvSpPr>
          <p:spPr>
            <a:xfrm>
              <a:off x="15007868" y="4189323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3" name="Line 14"/>
            <p:cNvSpPr/>
            <p:nvPr/>
          </p:nvSpPr>
          <p:spPr>
            <a:xfrm flipV="1">
              <a:off x="7877945" y="3630608"/>
              <a:ext cx="3" cy="115574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34" name="Line 14"/>
            <p:cNvSpPr/>
            <p:nvPr/>
          </p:nvSpPr>
          <p:spPr>
            <a:xfrm flipV="1">
              <a:off x="9148900" y="4277927"/>
              <a:ext cx="3" cy="52717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35" name="Line 14"/>
            <p:cNvSpPr/>
            <p:nvPr/>
          </p:nvSpPr>
          <p:spPr>
            <a:xfrm flipH="1">
              <a:off x="6603903" y="4274626"/>
              <a:ext cx="2529052" cy="3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36" name="Oval 23"/>
            <p:cNvSpPr/>
            <p:nvPr/>
          </p:nvSpPr>
          <p:spPr>
            <a:xfrm>
              <a:off x="7792691" y="4181624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7" name="Oval 23"/>
            <p:cNvSpPr/>
            <p:nvPr/>
          </p:nvSpPr>
          <p:spPr>
            <a:xfrm>
              <a:off x="9053093" y="4191511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8" name="DB X"/>
            <p:cNvSpPr txBox="1"/>
            <p:nvPr/>
          </p:nvSpPr>
          <p:spPr>
            <a:xfrm>
              <a:off x="308691" y="4931375"/>
              <a:ext cx="890528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X</a:t>
              </a:r>
            </a:p>
          </p:txBody>
        </p:sp>
        <p:sp>
          <p:nvSpPr>
            <p:cNvPr id="539" name="DB Y"/>
            <p:cNvSpPr txBox="1"/>
            <p:nvPr/>
          </p:nvSpPr>
          <p:spPr>
            <a:xfrm>
              <a:off x="1888774" y="4931375"/>
              <a:ext cx="865340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Y</a:t>
              </a:r>
            </a:p>
          </p:txBody>
        </p:sp>
        <p:sp>
          <p:nvSpPr>
            <p:cNvPr id="540" name="DB Z"/>
            <p:cNvSpPr txBox="1"/>
            <p:nvPr/>
          </p:nvSpPr>
          <p:spPr>
            <a:xfrm>
              <a:off x="3487201" y="4927353"/>
              <a:ext cx="872658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Z</a:t>
              </a:r>
            </a:p>
          </p:txBody>
        </p:sp>
        <p:sp>
          <p:nvSpPr>
            <p:cNvPr id="541" name="Line 14"/>
            <p:cNvSpPr/>
            <p:nvPr/>
          </p:nvSpPr>
          <p:spPr>
            <a:xfrm flipV="1">
              <a:off x="732318" y="5480767"/>
              <a:ext cx="3" cy="53377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42" name="Line 14"/>
            <p:cNvSpPr/>
            <p:nvPr/>
          </p:nvSpPr>
          <p:spPr>
            <a:xfrm flipV="1">
              <a:off x="2308849" y="5485012"/>
              <a:ext cx="3" cy="53377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43" name="Line 14"/>
            <p:cNvSpPr/>
            <p:nvPr/>
          </p:nvSpPr>
          <p:spPr>
            <a:xfrm flipV="1">
              <a:off x="3873153" y="5477294"/>
              <a:ext cx="3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44" name="Line 14"/>
            <p:cNvSpPr/>
            <p:nvPr/>
          </p:nvSpPr>
          <p:spPr>
            <a:xfrm flipH="1" flipV="1">
              <a:off x="13539325" y="6100330"/>
              <a:ext cx="3132787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45" name="Line 14"/>
            <p:cNvSpPr/>
            <p:nvPr/>
          </p:nvSpPr>
          <p:spPr>
            <a:xfrm flipV="1">
              <a:off x="16714108" y="7326643"/>
              <a:ext cx="3" cy="25125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46" name="Line 14"/>
            <p:cNvSpPr/>
            <p:nvPr/>
          </p:nvSpPr>
          <p:spPr>
            <a:xfrm flipV="1">
              <a:off x="6588466" y="4274625"/>
              <a:ext cx="3" cy="53377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47" name="Male"/>
            <p:cNvSpPr/>
            <p:nvPr/>
          </p:nvSpPr>
          <p:spPr>
            <a:xfrm>
              <a:off x="7764495" y="4965827"/>
              <a:ext cx="233047" cy="628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8" name="Male"/>
            <p:cNvSpPr/>
            <p:nvPr/>
          </p:nvSpPr>
          <p:spPr>
            <a:xfrm>
              <a:off x="9022824" y="4987411"/>
              <a:ext cx="233046" cy="628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9" name="Male"/>
            <p:cNvSpPr/>
            <p:nvPr/>
          </p:nvSpPr>
          <p:spPr>
            <a:xfrm>
              <a:off x="6480979" y="4965579"/>
              <a:ext cx="233047" cy="628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554" name="Group"/>
            <p:cNvGrpSpPr/>
            <p:nvPr/>
          </p:nvGrpSpPr>
          <p:grpSpPr>
            <a:xfrm>
              <a:off x="16298257" y="7589034"/>
              <a:ext cx="856895" cy="855283"/>
              <a:chOff x="-2" y="-1"/>
              <a:chExt cx="856894" cy="855281"/>
            </a:xfrm>
          </p:grpSpPr>
          <p:grpSp>
            <p:nvGrpSpPr>
              <p:cNvPr id="552" name="Group"/>
              <p:cNvGrpSpPr/>
              <p:nvPr/>
            </p:nvGrpSpPr>
            <p:grpSpPr>
              <a:xfrm>
                <a:off x="-3" y="-2"/>
                <a:ext cx="856896" cy="855283"/>
                <a:chOff x="0" y="0"/>
                <a:chExt cx="856894" cy="855281"/>
              </a:xfrm>
            </p:grpSpPr>
            <p:sp>
              <p:nvSpPr>
                <p:cNvPr id="550" name="Oval 8"/>
                <p:cNvSpPr/>
                <p:nvPr/>
              </p:nvSpPr>
              <p:spPr>
                <a:xfrm>
                  <a:off x="-1" y="-1"/>
                  <a:ext cx="856895" cy="855283"/>
                </a:xfrm>
                <a:prstGeom prst="ellipse">
                  <a:avLst/>
                </a:prstGeom>
                <a:noFill/>
                <a:ln w="25400" cap="rnd">
                  <a:solidFill>
                    <a:srgbClr val="B3B2B4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51" name="Oval 18"/>
                <p:cNvSpPr/>
                <p:nvPr/>
              </p:nvSpPr>
              <p:spPr>
                <a:xfrm>
                  <a:off x="70131" y="69324"/>
                  <a:ext cx="717439" cy="716631"/>
                </a:xfrm>
                <a:prstGeom prst="ellipse">
                  <a:avLst/>
                </a:prstGeom>
                <a:solidFill>
                  <a:srgbClr val="323E4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553" name="Male"/>
              <p:cNvSpPr/>
              <p:nvPr/>
            </p:nvSpPr>
            <p:spPr>
              <a:xfrm>
                <a:off x="329291" y="139747"/>
                <a:ext cx="198302" cy="535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6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323E4E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999999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557" name="Group"/>
            <p:cNvGrpSpPr/>
            <p:nvPr/>
          </p:nvGrpSpPr>
          <p:grpSpPr>
            <a:xfrm>
              <a:off x="12822100" y="6668230"/>
              <a:ext cx="1463698" cy="638026"/>
              <a:chOff x="-1" y="0"/>
              <a:chExt cx="1463697" cy="638025"/>
            </a:xfrm>
          </p:grpSpPr>
          <p:sp>
            <p:nvSpPr>
              <p:cNvPr id="555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56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558" name="(…)"/>
            <p:cNvSpPr txBox="1"/>
            <p:nvPr/>
          </p:nvSpPr>
          <p:spPr>
            <a:xfrm>
              <a:off x="11964560" y="6786931"/>
              <a:ext cx="756791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561" name="Group"/>
            <p:cNvGrpSpPr/>
            <p:nvPr/>
          </p:nvGrpSpPr>
          <p:grpSpPr>
            <a:xfrm>
              <a:off x="14389590" y="6668230"/>
              <a:ext cx="1463698" cy="638026"/>
              <a:chOff x="-1" y="0"/>
              <a:chExt cx="1463697" cy="638025"/>
            </a:xfrm>
          </p:grpSpPr>
          <p:sp>
            <p:nvSpPr>
              <p:cNvPr id="559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0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564" name="Group"/>
            <p:cNvGrpSpPr/>
            <p:nvPr/>
          </p:nvGrpSpPr>
          <p:grpSpPr>
            <a:xfrm>
              <a:off x="15957080" y="6668230"/>
              <a:ext cx="1463698" cy="638026"/>
              <a:chOff x="-1" y="0"/>
              <a:chExt cx="1463697" cy="638025"/>
            </a:xfrm>
          </p:grpSpPr>
          <p:sp>
            <p:nvSpPr>
              <p:cNvPr id="562" name="Freeform 15"/>
              <p:cNvSpPr/>
              <p:nvPr/>
            </p:nvSpPr>
            <p:spPr>
              <a:xfrm>
                <a:off x="-2" y="-1"/>
                <a:ext cx="1463699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3" name="Freeform 25"/>
              <p:cNvSpPr/>
              <p:nvPr/>
            </p:nvSpPr>
            <p:spPr>
              <a:xfrm>
                <a:off x="51827" y="51232"/>
                <a:ext cx="1360638" cy="5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565" name="Line 14"/>
            <p:cNvSpPr/>
            <p:nvPr/>
          </p:nvSpPr>
          <p:spPr>
            <a:xfrm flipV="1">
              <a:off x="13553946" y="6124514"/>
              <a:ext cx="3" cy="53377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66" name="Line 14"/>
            <p:cNvSpPr/>
            <p:nvPr/>
          </p:nvSpPr>
          <p:spPr>
            <a:xfrm flipV="1">
              <a:off x="15121437" y="5477299"/>
              <a:ext cx="3" cy="118832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67" name="Line 14"/>
            <p:cNvSpPr/>
            <p:nvPr/>
          </p:nvSpPr>
          <p:spPr>
            <a:xfrm flipV="1">
              <a:off x="16688925" y="6119163"/>
              <a:ext cx="3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68" name="APPS"/>
            <p:cNvSpPr txBox="1"/>
            <p:nvPr/>
          </p:nvSpPr>
          <p:spPr>
            <a:xfrm>
              <a:off x="13099564" y="6780231"/>
              <a:ext cx="902381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APPS</a:t>
              </a:r>
            </a:p>
          </p:txBody>
        </p:sp>
        <p:sp>
          <p:nvSpPr>
            <p:cNvPr id="569" name="DATA"/>
            <p:cNvSpPr txBox="1"/>
            <p:nvPr/>
          </p:nvSpPr>
          <p:spPr>
            <a:xfrm>
              <a:off x="14705258" y="6775806"/>
              <a:ext cx="890530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570" name="PEOPLE"/>
            <p:cNvSpPr txBox="1"/>
            <p:nvPr/>
          </p:nvSpPr>
          <p:spPr>
            <a:xfrm>
              <a:off x="16083838" y="6783739"/>
              <a:ext cx="1260544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sp>
          <p:nvSpPr>
            <p:cNvPr id="571" name="Oval 23"/>
            <p:cNvSpPr/>
            <p:nvPr/>
          </p:nvSpPr>
          <p:spPr>
            <a:xfrm>
              <a:off x="13462675" y="6034574"/>
              <a:ext cx="172519" cy="17452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2" name="Oval 23"/>
            <p:cNvSpPr/>
            <p:nvPr/>
          </p:nvSpPr>
          <p:spPr>
            <a:xfrm>
              <a:off x="15035179" y="6013068"/>
              <a:ext cx="172519" cy="17452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3" name="Oval 23"/>
            <p:cNvSpPr/>
            <p:nvPr/>
          </p:nvSpPr>
          <p:spPr>
            <a:xfrm>
              <a:off x="16602668" y="6013068"/>
              <a:ext cx="172519" cy="17452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4" name="LOG IN"/>
            <p:cNvSpPr txBox="1"/>
            <p:nvPr/>
          </p:nvSpPr>
          <p:spPr>
            <a:xfrm>
              <a:off x="7272835" y="6780563"/>
              <a:ext cx="1260544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LOG IN</a:t>
              </a:r>
            </a:p>
          </p:txBody>
        </p:sp>
        <p:sp>
          <p:nvSpPr>
            <p:cNvPr id="575" name="Shape"/>
            <p:cNvSpPr/>
            <p:nvPr/>
          </p:nvSpPr>
          <p:spPr>
            <a:xfrm rot="16200000">
              <a:off x="7626050" y="6171187"/>
              <a:ext cx="545529" cy="324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6" name="WORK HERE"/>
            <p:cNvSpPr txBox="1"/>
            <p:nvPr/>
          </p:nvSpPr>
          <p:spPr>
            <a:xfrm>
              <a:off x="13122068" y="7910891"/>
              <a:ext cx="2287060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WORK HERE</a:t>
              </a:r>
            </a:p>
          </p:txBody>
        </p:sp>
        <p:sp>
          <p:nvSpPr>
            <p:cNvPr id="577" name="PRO 1"/>
            <p:cNvSpPr txBox="1"/>
            <p:nvPr/>
          </p:nvSpPr>
          <p:spPr>
            <a:xfrm>
              <a:off x="11471820" y="4956667"/>
              <a:ext cx="993380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1</a:t>
              </a:r>
            </a:p>
          </p:txBody>
        </p:sp>
        <p:sp>
          <p:nvSpPr>
            <p:cNvPr id="578" name="PRO 2"/>
            <p:cNvSpPr txBox="1"/>
            <p:nvPr/>
          </p:nvSpPr>
          <p:spPr>
            <a:xfrm>
              <a:off x="13064819" y="4950690"/>
              <a:ext cx="996588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2</a:t>
              </a:r>
            </a:p>
          </p:txBody>
        </p:sp>
        <p:sp>
          <p:nvSpPr>
            <p:cNvPr id="579" name="PRO 3"/>
            <p:cNvSpPr txBox="1"/>
            <p:nvPr/>
          </p:nvSpPr>
          <p:spPr>
            <a:xfrm>
              <a:off x="14632097" y="4956667"/>
              <a:ext cx="949333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3</a:t>
              </a:r>
            </a:p>
          </p:txBody>
        </p:sp>
        <p:sp>
          <p:nvSpPr>
            <p:cNvPr id="580" name="Shape"/>
            <p:cNvSpPr/>
            <p:nvPr/>
          </p:nvSpPr>
          <p:spPr>
            <a:xfrm>
              <a:off x="15467584" y="7971320"/>
              <a:ext cx="545529" cy="324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1" name="Oval 23"/>
            <p:cNvSpPr/>
            <p:nvPr/>
          </p:nvSpPr>
          <p:spPr>
            <a:xfrm>
              <a:off x="6513700" y="4191511"/>
              <a:ext cx="172519" cy="17452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2" name="PEOPLE"/>
            <p:cNvSpPr txBox="1"/>
            <p:nvPr/>
          </p:nvSpPr>
          <p:spPr>
            <a:xfrm>
              <a:off x="7161797" y="2901825"/>
              <a:ext cx="1482619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</p:grpSp>
      <p:sp>
        <p:nvSpPr>
          <p:cNvPr id="584" name="Rectangle"/>
          <p:cNvSpPr/>
          <p:nvPr/>
        </p:nvSpPr>
        <p:spPr>
          <a:xfrm>
            <a:off x="1619250" y="3329582"/>
            <a:ext cx="21132800" cy="9341916"/>
          </a:xfrm>
          <a:prstGeom prst="rect">
            <a:avLst/>
          </a:prstGeom>
          <a:ln w="152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87" name="Group"/>
          <p:cNvGrpSpPr/>
          <p:nvPr/>
        </p:nvGrpSpPr>
        <p:grpSpPr>
          <a:xfrm>
            <a:off x="1560061" y="1488025"/>
            <a:ext cx="9153740" cy="969222"/>
            <a:chOff x="0" y="0"/>
            <a:chExt cx="9153739" cy="969220"/>
          </a:xfrm>
        </p:grpSpPr>
        <p:sp>
          <p:nvSpPr>
            <p:cNvPr id="585" name="C2 SANDBOX STRUCTURE"/>
            <p:cNvSpPr txBox="1"/>
            <p:nvPr/>
          </p:nvSpPr>
          <p:spPr>
            <a:xfrm>
              <a:off x="653297" y="57889"/>
              <a:ext cx="8500442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586" name="Rectangle"/>
            <p:cNvSpPr/>
            <p:nvPr/>
          </p:nvSpPr>
          <p:spPr>
            <a:xfrm rot="5400000">
              <a:off x="-397356" y="397353"/>
              <a:ext cx="969222" cy="17451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ed Rectangle"/>
          <p:cNvSpPr/>
          <p:nvPr/>
        </p:nvSpPr>
        <p:spPr>
          <a:xfrm>
            <a:off x="12242338" y="4316929"/>
            <a:ext cx="10457382" cy="7914242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0" name="Rounded Rectangle"/>
          <p:cNvSpPr/>
          <p:nvPr/>
        </p:nvSpPr>
        <p:spPr>
          <a:xfrm>
            <a:off x="1418136" y="4316929"/>
            <a:ext cx="10457384" cy="7914242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1" name="Shape"/>
          <p:cNvSpPr/>
          <p:nvPr/>
        </p:nvSpPr>
        <p:spPr>
          <a:xfrm flipH="1">
            <a:off x="16032559" y="15693479"/>
            <a:ext cx="550115" cy="327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2" name="Your private directory.…"/>
          <p:cNvSpPr txBox="1"/>
          <p:nvPr/>
        </p:nvSpPr>
        <p:spPr>
          <a:xfrm>
            <a:off x="2574668" y="6909899"/>
            <a:ext cx="5099895" cy="3037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Your private directory.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This space is meant for configuration files.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 NOT store data here (max 10G)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 NOT run jobs from here.</a:t>
            </a:r>
          </a:p>
        </p:txBody>
      </p:sp>
      <p:grpSp>
        <p:nvGrpSpPr>
          <p:cNvPr id="622" name="Group"/>
          <p:cNvGrpSpPr/>
          <p:nvPr/>
        </p:nvGrpSpPr>
        <p:grpSpPr>
          <a:xfrm>
            <a:off x="8041204" y="5917907"/>
            <a:ext cx="3163754" cy="5647985"/>
            <a:chOff x="-1" y="0"/>
            <a:chExt cx="3163752" cy="5647984"/>
          </a:xfrm>
        </p:grpSpPr>
        <p:sp>
          <p:nvSpPr>
            <p:cNvPr id="593" name="Line 14"/>
            <p:cNvSpPr/>
            <p:nvPr/>
          </p:nvSpPr>
          <p:spPr>
            <a:xfrm flipV="1">
              <a:off x="1591252" y="867443"/>
              <a:ext cx="3" cy="63956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94" name="Freeform 15"/>
            <p:cNvSpPr/>
            <p:nvPr/>
          </p:nvSpPr>
          <p:spPr>
            <a:xfrm>
              <a:off x="355932" y="1520137"/>
              <a:ext cx="2513712" cy="858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95" name="Freeform 25"/>
            <p:cNvSpPr/>
            <p:nvPr/>
          </p:nvSpPr>
          <p:spPr>
            <a:xfrm>
              <a:off x="444941" y="1589104"/>
              <a:ext cx="2336719" cy="72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598" name="Group"/>
            <p:cNvGrpSpPr/>
            <p:nvPr/>
          </p:nvGrpSpPr>
          <p:grpSpPr>
            <a:xfrm>
              <a:off x="-2" y="3423481"/>
              <a:ext cx="897755" cy="896067"/>
              <a:chOff x="-1" y="-1"/>
              <a:chExt cx="897754" cy="896066"/>
            </a:xfrm>
          </p:grpSpPr>
          <p:sp>
            <p:nvSpPr>
              <p:cNvPr id="596" name="Oval 8"/>
              <p:cNvSpPr/>
              <p:nvPr/>
            </p:nvSpPr>
            <p:spPr>
              <a:xfrm>
                <a:off x="-2" y="-2"/>
                <a:ext cx="897755" cy="896068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97" name="Oval 18"/>
              <p:cNvSpPr/>
              <p:nvPr/>
            </p:nvSpPr>
            <p:spPr>
              <a:xfrm>
                <a:off x="73475" y="72630"/>
                <a:ext cx="751647" cy="750803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01" name="Group"/>
            <p:cNvGrpSpPr/>
            <p:nvPr/>
          </p:nvGrpSpPr>
          <p:grpSpPr>
            <a:xfrm>
              <a:off x="1144226" y="3425565"/>
              <a:ext cx="897755" cy="896063"/>
              <a:chOff x="-1" y="0"/>
              <a:chExt cx="897754" cy="896061"/>
            </a:xfrm>
          </p:grpSpPr>
          <p:sp>
            <p:nvSpPr>
              <p:cNvPr id="599" name="Oval 8"/>
              <p:cNvSpPr/>
              <p:nvPr/>
            </p:nvSpPr>
            <p:spPr>
              <a:xfrm>
                <a:off x="-2" y="-1"/>
                <a:ext cx="897755" cy="896063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0" name="Oval 18"/>
              <p:cNvSpPr/>
              <p:nvPr/>
            </p:nvSpPr>
            <p:spPr>
              <a:xfrm>
                <a:off x="73475" y="72630"/>
                <a:ext cx="751647" cy="750801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602" name="PEOPLE"/>
            <p:cNvSpPr txBox="1"/>
            <p:nvPr/>
          </p:nvSpPr>
          <p:spPr>
            <a:xfrm>
              <a:off x="877236" y="1694623"/>
              <a:ext cx="1507933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grpSp>
          <p:nvGrpSpPr>
            <p:cNvPr id="605" name="Group"/>
            <p:cNvGrpSpPr/>
            <p:nvPr/>
          </p:nvGrpSpPr>
          <p:grpSpPr>
            <a:xfrm>
              <a:off x="2265997" y="3425565"/>
              <a:ext cx="897755" cy="896063"/>
              <a:chOff x="-1" y="0"/>
              <a:chExt cx="897754" cy="896061"/>
            </a:xfrm>
          </p:grpSpPr>
          <p:sp>
            <p:nvSpPr>
              <p:cNvPr id="603" name="Oval 8"/>
              <p:cNvSpPr/>
              <p:nvPr/>
            </p:nvSpPr>
            <p:spPr>
              <a:xfrm>
                <a:off x="-2" y="-1"/>
                <a:ext cx="897755" cy="896063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4" name="Oval 18"/>
              <p:cNvSpPr/>
              <p:nvPr/>
            </p:nvSpPr>
            <p:spPr>
              <a:xfrm>
                <a:off x="73475" y="72630"/>
                <a:ext cx="751647" cy="750801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606" name="Line 14"/>
            <p:cNvSpPr/>
            <p:nvPr/>
          </p:nvSpPr>
          <p:spPr>
            <a:xfrm flipV="1">
              <a:off x="1590357" y="2381658"/>
              <a:ext cx="3" cy="10303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07" name="Line 14"/>
            <p:cNvSpPr/>
            <p:nvPr/>
          </p:nvSpPr>
          <p:spPr>
            <a:xfrm flipV="1">
              <a:off x="2723387" y="2958729"/>
              <a:ext cx="3" cy="46996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08" name="Line 14"/>
            <p:cNvSpPr/>
            <p:nvPr/>
          </p:nvSpPr>
          <p:spPr>
            <a:xfrm flipH="1" flipV="1">
              <a:off x="454577" y="2955785"/>
              <a:ext cx="2254597" cy="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09" name="Oval 23"/>
            <p:cNvSpPr/>
            <p:nvPr/>
          </p:nvSpPr>
          <p:spPr>
            <a:xfrm>
              <a:off x="1514355" y="2872878"/>
              <a:ext cx="153797" cy="15558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0" name="Oval 23"/>
            <p:cNvSpPr/>
            <p:nvPr/>
          </p:nvSpPr>
          <p:spPr>
            <a:xfrm>
              <a:off x="2637974" y="2881691"/>
              <a:ext cx="153797" cy="155587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1" name="Line 14"/>
            <p:cNvSpPr/>
            <p:nvPr/>
          </p:nvSpPr>
          <p:spPr>
            <a:xfrm flipV="1">
              <a:off x="440815" y="2955785"/>
              <a:ext cx="3" cy="47585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12" name="Male"/>
            <p:cNvSpPr/>
            <p:nvPr/>
          </p:nvSpPr>
          <p:spPr>
            <a:xfrm>
              <a:off x="1489219" y="3571978"/>
              <a:ext cx="207758" cy="560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3" name="Male"/>
            <p:cNvSpPr/>
            <p:nvPr/>
          </p:nvSpPr>
          <p:spPr>
            <a:xfrm>
              <a:off x="2610995" y="3591218"/>
              <a:ext cx="207755" cy="560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4" name="Male"/>
            <p:cNvSpPr/>
            <p:nvPr/>
          </p:nvSpPr>
          <p:spPr>
            <a:xfrm>
              <a:off x="344993" y="3571756"/>
              <a:ext cx="207756" cy="560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5" name="LOG IN"/>
            <p:cNvSpPr txBox="1"/>
            <p:nvPr/>
          </p:nvSpPr>
          <p:spPr>
            <a:xfrm>
              <a:off x="1050916" y="5163486"/>
              <a:ext cx="128022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LOG IN</a:t>
              </a:r>
            </a:p>
          </p:txBody>
        </p:sp>
        <p:sp>
          <p:nvSpPr>
            <p:cNvPr id="616" name="Shape"/>
            <p:cNvSpPr/>
            <p:nvPr/>
          </p:nvSpPr>
          <p:spPr>
            <a:xfrm rot="16200000">
              <a:off x="1365798" y="4646529"/>
              <a:ext cx="486328" cy="289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7" name="Oval 23"/>
            <p:cNvSpPr/>
            <p:nvPr/>
          </p:nvSpPr>
          <p:spPr>
            <a:xfrm>
              <a:off x="374162" y="2881691"/>
              <a:ext cx="153797" cy="155587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620" name="Group"/>
            <p:cNvGrpSpPr/>
            <p:nvPr/>
          </p:nvGrpSpPr>
          <p:grpSpPr>
            <a:xfrm>
              <a:off x="323800" y="-1"/>
              <a:ext cx="2556405" cy="849381"/>
              <a:chOff x="-1" y="0"/>
              <a:chExt cx="2556404" cy="849379"/>
            </a:xfrm>
          </p:grpSpPr>
          <p:sp>
            <p:nvSpPr>
              <p:cNvPr id="618" name="Freeform 15"/>
              <p:cNvSpPr/>
              <p:nvPr/>
            </p:nvSpPr>
            <p:spPr>
              <a:xfrm>
                <a:off x="-2" y="0"/>
                <a:ext cx="2556406" cy="849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19" name="Freeform 25"/>
              <p:cNvSpPr/>
              <p:nvPr/>
            </p:nvSpPr>
            <p:spPr>
              <a:xfrm>
                <a:off x="90519" y="68203"/>
                <a:ext cx="2376405" cy="7121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621" name="HOME"/>
            <p:cNvSpPr txBox="1"/>
            <p:nvPr/>
          </p:nvSpPr>
          <p:spPr>
            <a:xfrm>
              <a:off x="1075178" y="172371"/>
              <a:ext cx="1104589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</p:grpSp>
      <p:sp>
        <p:nvSpPr>
          <p:cNvPr id="623" name="/home/people/username"/>
          <p:cNvSpPr txBox="1"/>
          <p:nvPr/>
        </p:nvSpPr>
        <p:spPr>
          <a:xfrm>
            <a:off x="2941919" y="4921720"/>
            <a:ext cx="389434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/home/people/username</a:t>
            </a:r>
          </a:p>
        </p:txBody>
      </p:sp>
      <p:grpSp>
        <p:nvGrpSpPr>
          <p:cNvPr id="658" name="Group"/>
          <p:cNvGrpSpPr/>
          <p:nvPr/>
        </p:nvGrpSpPr>
        <p:grpSpPr>
          <a:xfrm>
            <a:off x="17996556" y="6031359"/>
            <a:ext cx="4118085" cy="5158889"/>
            <a:chOff x="-1" y="-1"/>
            <a:chExt cx="4118084" cy="5158888"/>
          </a:xfrm>
        </p:grpSpPr>
        <p:grpSp>
          <p:nvGrpSpPr>
            <p:cNvPr id="626" name="Group"/>
            <p:cNvGrpSpPr/>
            <p:nvPr/>
          </p:nvGrpSpPr>
          <p:grpSpPr>
            <a:xfrm>
              <a:off x="777821" y="1538063"/>
              <a:ext cx="2519820" cy="860962"/>
              <a:chOff x="0" y="-1"/>
              <a:chExt cx="2519819" cy="860961"/>
            </a:xfrm>
          </p:grpSpPr>
          <p:sp>
            <p:nvSpPr>
              <p:cNvPr id="624" name="Freeform 15"/>
              <p:cNvSpPr/>
              <p:nvPr/>
            </p:nvSpPr>
            <p:spPr>
              <a:xfrm>
                <a:off x="-1" y="-2"/>
                <a:ext cx="2519820" cy="860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25" name="Freeform 25"/>
              <p:cNvSpPr/>
              <p:nvPr/>
            </p:nvSpPr>
            <p:spPr>
              <a:xfrm>
                <a:off x="89223" y="69133"/>
                <a:ext cx="2342398" cy="7218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627" name="DATABASES"/>
            <p:cNvSpPr txBox="1"/>
            <p:nvPr/>
          </p:nvSpPr>
          <p:spPr>
            <a:xfrm>
              <a:off x="995250" y="1701930"/>
              <a:ext cx="2167314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DATABASES</a:t>
              </a:r>
            </a:p>
          </p:txBody>
        </p:sp>
        <p:sp>
          <p:nvSpPr>
            <p:cNvPr id="628" name="(…)"/>
            <p:cNvSpPr txBox="1"/>
            <p:nvPr/>
          </p:nvSpPr>
          <p:spPr>
            <a:xfrm>
              <a:off x="370279" y="4674390"/>
              <a:ext cx="676303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629" name="(…)"/>
            <p:cNvSpPr txBox="1"/>
            <p:nvPr/>
          </p:nvSpPr>
          <p:spPr>
            <a:xfrm>
              <a:off x="1740755" y="4663534"/>
              <a:ext cx="676303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630" name="(…)"/>
            <p:cNvSpPr txBox="1"/>
            <p:nvPr/>
          </p:nvSpPr>
          <p:spPr>
            <a:xfrm>
              <a:off x="3125919" y="4663534"/>
              <a:ext cx="67630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633" name="Group"/>
            <p:cNvGrpSpPr/>
            <p:nvPr/>
          </p:nvGrpSpPr>
          <p:grpSpPr>
            <a:xfrm>
              <a:off x="-2" y="3448712"/>
              <a:ext cx="1325030" cy="577579"/>
              <a:chOff x="-1" y="0"/>
              <a:chExt cx="1325028" cy="577578"/>
            </a:xfrm>
          </p:grpSpPr>
          <p:sp>
            <p:nvSpPr>
              <p:cNvPr id="631" name="Freeform 15"/>
              <p:cNvSpPr/>
              <p:nvPr/>
            </p:nvSpPr>
            <p:spPr>
              <a:xfrm>
                <a:off x="-2" y="0"/>
                <a:ext cx="1325030" cy="577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2" name="Freeform 25"/>
              <p:cNvSpPr/>
              <p:nvPr/>
            </p:nvSpPr>
            <p:spPr>
              <a:xfrm>
                <a:off x="46917" y="46378"/>
                <a:ext cx="1231733" cy="4842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36" name="Group"/>
            <p:cNvGrpSpPr/>
            <p:nvPr/>
          </p:nvGrpSpPr>
          <p:grpSpPr>
            <a:xfrm>
              <a:off x="1409278" y="3448711"/>
              <a:ext cx="1308027" cy="570168"/>
              <a:chOff x="-1" y="-1"/>
              <a:chExt cx="1308025" cy="570167"/>
            </a:xfrm>
          </p:grpSpPr>
          <p:sp>
            <p:nvSpPr>
              <p:cNvPr id="634" name="Freeform 15"/>
              <p:cNvSpPr/>
              <p:nvPr/>
            </p:nvSpPr>
            <p:spPr>
              <a:xfrm>
                <a:off x="-2" y="-2"/>
                <a:ext cx="1308027" cy="5701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5" name="Freeform 25"/>
              <p:cNvSpPr/>
              <p:nvPr/>
            </p:nvSpPr>
            <p:spPr>
              <a:xfrm>
                <a:off x="46315" y="45783"/>
                <a:ext cx="1215927" cy="4780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39" name="Group"/>
            <p:cNvGrpSpPr/>
            <p:nvPr/>
          </p:nvGrpSpPr>
          <p:grpSpPr>
            <a:xfrm>
              <a:off x="2810058" y="3448711"/>
              <a:ext cx="1308025" cy="570168"/>
              <a:chOff x="-1" y="-1"/>
              <a:chExt cx="1308024" cy="570167"/>
            </a:xfrm>
          </p:grpSpPr>
          <p:sp>
            <p:nvSpPr>
              <p:cNvPr id="637" name="Freeform 15"/>
              <p:cNvSpPr/>
              <p:nvPr/>
            </p:nvSpPr>
            <p:spPr>
              <a:xfrm>
                <a:off x="-2" y="-2"/>
                <a:ext cx="1308026" cy="5701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8" name="Freeform 25"/>
              <p:cNvSpPr/>
              <p:nvPr/>
            </p:nvSpPr>
            <p:spPr>
              <a:xfrm>
                <a:off x="46315" y="45783"/>
                <a:ext cx="1215926" cy="4780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640" name="Line 14"/>
            <p:cNvSpPr/>
            <p:nvPr/>
          </p:nvSpPr>
          <p:spPr>
            <a:xfrm flipV="1">
              <a:off x="2037729" y="852224"/>
              <a:ext cx="4" cy="64111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41" name="Line 14"/>
            <p:cNvSpPr/>
            <p:nvPr/>
          </p:nvSpPr>
          <p:spPr>
            <a:xfrm flipV="1">
              <a:off x="2063288" y="2413559"/>
              <a:ext cx="2" cy="10328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42" name="Line 14"/>
            <p:cNvSpPr/>
            <p:nvPr/>
          </p:nvSpPr>
          <p:spPr>
            <a:xfrm flipV="1">
              <a:off x="3464067" y="2958040"/>
              <a:ext cx="3" cy="47700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43" name="Line 14"/>
            <p:cNvSpPr/>
            <p:nvPr/>
          </p:nvSpPr>
          <p:spPr>
            <a:xfrm flipH="1" flipV="1">
              <a:off x="672161" y="2958041"/>
              <a:ext cx="2782260" cy="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44" name="Oval 23"/>
            <p:cNvSpPr/>
            <p:nvPr/>
          </p:nvSpPr>
          <p:spPr>
            <a:xfrm>
              <a:off x="1987103" y="2880062"/>
              <a:ext cx="154171" cy="15596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5" name="Oval 23"/>
            <p:cNvSpPr/>
            <p:nvPr/>
          </p:nvSpPr>
          <p:spPr>
            <a:xfrm>
              <a:off x="3387881" y="2888759"/>
              <a:ext cx="154171" cy="15596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6" name="DB X"/>
            <p:cNvSpPr txBox="1"/>
            <p:nvPr/>
          </p:nvSpPr>
          <p:spPr>
            <a:xfrm>
              <a:off x="275862" y="3522463"/>
              <a:ext cx="795815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X</a:t>
              </a:r>
            </a:p>
          </p:txBody>
        </p:sp>
        <p:sp>
          <p:nvSpPr>
            <p:cNvPr id="647" name="DB Y"/>
            <p:cNvSpPr txBox="1"/>
            <p:nvPr/>
          </p:nvSpPr>
          <p:spPr>
            <a:xfrm>
              <a:off x="1687893" y="3522463"/>
              <a:ext cx="773306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Y</a:t>
              </a:r>
            </a:p>
          </p:txBody>
        </p:sp>
        <p:sp>
          <p:nvSpPr>
            <p:cNvPr id="648" name="DB Z"/>
            <p:cNvSpPr txBox="1"/>
            <p:nvPr/>
          </p:nvSpPr>
          <p:spPr>
            <a:xfrm>
              <a:off x="3116317" y="3518870"/>
              <a:ext cx="779845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Z</a:t>
              </a:r>
            </a:p>
          </p:txBody>
        </p:sp>
        <p:sp>
          <p:nvSpPr>
            <p:cNvPr id="649" name="Line 14"/>
            <p:cNvSpPr/>
            <p:nvPr/>
          </p:nvSpPr>
          <p:spPr>
            <a:xfrm flipV="1">
              <a:off x="2063291" y="4039694"/>
              <a:ext cx="3" cy="47700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50" name="Line 14"/>
            <p:cNvSpPr/>
            <p:nvPr/>
          </p:nvSpPr>
          <p:spPr>
            <a:xfrm flipV="1">
              <a:off x="3461221" y="4032797"/>
              <a:ext cx="3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51" name="Line 14"/>
            <p:cNvSpPr/>
            <p:nvPr/>
          </p:nvSpPr>
          <p:spPr>
            <a:xfrm flipV="1">
              <a:off x="655853" y="2958040"/>
              <a:ext cx="3" cy="47700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52" name="Line 14"/>
            <p:cNvSpPr/>
            <p:nvPr/>
          </p:nvSpPr>
          <p:spPr>
            <a:xfrm flipV="1">
              <a:off x="655853" y="4039694"/>
              <a:ext cx="3" cy="47700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53" name="Oval 23"/>
            <p:cNvSpPr/>
            <p:nvPr/>
          </p:nvSpPr>
          <p:spPr>
            <a:xfrm>
              <a:off x="588526" y="2880062"/>
              <a:ext cx="154171" cy="15596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656" name="Group"/>
            <p:cNvGrpSpPr/>
            <p:nvPr/>
          </p:nvGrpSpPr>
          <p:grpSpPr>
            <a:xfrm>
              <a:off x="779787" y="-2"/>
              <a:ext cx="2515891" cy="826995"/>
              <a:chOff x="0" y="-1"/>
              <a:chExt cx="2515890" cy="826993"/>
            </a:xfrm>
          </p:grpSpPr>
          <p:sp>
            <p:nvSpPr>
              <p:cNvPr id="654" name="Freeform 15"/>
              <p:cNvSpPr/>
              <p:nvPr/>
            </p:nvSpPr>
            <p:spPr>
              <a:xfrm>
                <a:off x="0" y="-2"/>
                <a:ext cx="2515891" cy="8269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55" name="Freeform 25"/>
              <p:cNvSpPr/>
              <p:nvPr/>
            </p:nvSpPr>
            <p:spPr>
              <a:xfrm>
                <a:off x="89084" y="66406"/>
                <a:ext cx="2338746" cy="6934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657" name="HOME"/>
            <p:cNvSpPr txBox="1"/>
            <p:nvPr/>
          </p:nvSpPr>
          <p:spPr>
            <a:xfrm>
              <a:off x="1476396" y="159135"/>
              <a:ext cx="1122668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</p:grpSp>
      <p:sp>
        <p:nvSpPr>
          <p:cNvPr id="659" name="/home/databases"/>
          <p:cNvSpPr txBox="1"/>
          <p:nvPr/>
        </p:nvSpPr>
        <p:spPr>
          <a:xfrm>
            <a:off x="14417101" y="4921720"/>
            <a:ext cx="279362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/home/databases</a:t>
            </a:r>
          </a:p>
        </p:txBody>
      </p:sp>
      <p:sp>
        <p:nvSpPr>
          <p:cNvPr id="660" name="Shared database resource…"/>
          <p:cNvSpPr txBox="1"/>
          <p:nvPr/>
        </p:nvSpPr>
        <p:spPr>
          <a:xfrm>
            <a:off x="13943299" y="6886199"/>
            <a:ext cx="5099897" cy="119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Shared database resource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Databases include:</a:t>
            </a:r>
          </a:p>
        </p:txBody>
      </p:sp>
      <p:grpSp>
        <p:nvGrpSpPr>
          <p:cNvPr id="663" name="Group"/>
          <p:cNvGrpSpPr/>
          <p:nvPr/>
        </p:nvGrpSpPr>
        <p:grpSpPr>
          <a:xfrm>
            <a:off x="1847241" y="4741338"/>
            <a:ext cx="897755" cy="896067"/>
            <a:chOff x="0" y="0"/>
            <a:chExt cx="897754" cy="896066"/>
          </a:xfrm>
        </p:grpSpPr>
        <p:sp>
          <p:nvSpPr>
            <p:cNvPr id="661" name="Oval 8"/>
            <p:cNvSpPr/>
            <p:nvPr/>
          </p:nvSpPr>
          <p:spPr>
            <a:xfrm>
              <a:off x="-1" y="0"/>
              <a:ext cx="897755" cy="89606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2" name="Oval 18"/>
            <p:cNvSpPr/>
            <p:nvPr/>
          </p:nvSpPr>
          <p:spPr>
            <a:xfrm>
              <a:off x="73475" y="72630"/>
              <a:ext cx="751647" cy="75080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664" name="1"/>
          <p:cNvSpPr txBox="1"/>
          <p:nvPr/>
        </p:nvSpPr>
        <p:spPr>
          <a:xfrm>
            <a:off x="2141528" y="4916201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grpSp>
        <p:nvGrpSpPr>
          <p:cNvPr id="667" name="Group"/>
          <p:cNvGrpSpPr/>
          <p:nvPr/>
        </p:nvGrpSpPr>
        <p:grpSpPr>
          <a:xfrm>
            <a:off x="13275852" y="4715938"/>
            <a:ext cx="897753" cy="896067"/>
            <a:chOff x="0" y="0"/>
            <a:chExt cx="897751" cy="896066"/>
          </a:xfrm>
        </p:grpSpPr>
        <p:sp>
          <p:nvSpPr>
            <p:cNvPr id="665" name="Oval 8"/>
            <p:cNvSpPr/>
            <p:nvPr/>
          </p:nvSpPr>
          <p:spPr>
            <a:xfrm>
              <a:off x="-1" y="0"/>
              <a:ext cx="897753" cy="89606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6" name="Oval 18"/>
            <p:cNvSpPr/>
            <p:nvPr/>
          </p:nvSpPr>
          <p:spPr>
            <a:xfrm>
              <a:off x="73475" y="72630"/>
              <a:ext cx="751647" cy="75080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668" name="2"/>
          <p:cNvSpPr txBox="1"/>
          <p:nvPr/>
        </p:nvSpPr>
        <p:spPr>
          <a:xfrm>
            <a:off x="13570139" y="4903501"/>
            <a:ext cx="283781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grpSp>
        <p:nvGrpSpPr>
          <p:cNvPr id="671" name="Group"/>
          <p:cNvGrpSpPr/>
          <p:nvPr/>
        </p:nvGrpSpPr>
        <p:grpSpPr>
          <a:xfrm>
            <a:off x="2210270" y="7043762"/>
            <a:ext cx="146297" cy="159901"/>
            <a:chOff x="-1" y="0"/>
            <a:chExt cx="146296" cy="159900"/>
          </a:xfrm>
        </p:grpSpPr>
        <p:sp>
          <p:nvSpPr>
            <p:cNvPr id="669" name="Oval 8"/>
            <p:cNvSpPr/>
            <p:nvPr/>
          </p:nvSpPr>
          <p:spPr>
            <a:xfrm>
              <a:off x="-2" y="-1"/>
              <a:ext cx="146297" cy="159901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0" name="Oval 18"/>
            <p:cNvSpPr/>
            <p:nvPr/>
          </p:nvSpPr>
          <p:spPr>
            <a:xfrm>
              <a:off x="11973" y="12960"/>
              <a:ext cx="122487" cy="13397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74" name="Group"/>
          <p:cNvGrpSpPr/>
          <p:nvPr/>
        </p:nvGrpSpPr>
        <p:grpSpPr>
          <a:xfrm>
            <a:off x="2210270" y="7805355"/>
            <a:ext cx="146297" cy="158719"/>
            <a:chOff x="-1" y="-1"/>
            <a:chExt cx="146296" cy="158718"/>
          </a:xfrm>
        </p:grpSpPr>
        <p:sp>
          <p:nvSpPr>
            <p:cNvPr id="672" name="Oval 8"/>
            <p:cNvSpPr/>
            <p:nvPr/>
          </p:nvSpPr>
          <p:spPr>
            <a:xfrm>
              <a:off x="-2" y="-2"/>
              <a:ext cx="146297" cy="15871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3" name="Oval 18"/>
            <p:cNvSpPr/>
            <p:nvPr/>
          </p:nvSpPr>
          <p:spPr>
            <a:xfrm>
              <a:off x="11973" y="12864"/>
              <a:ext cx="122487" cy="13298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77" name="Group"/>
          <p:cNvGrpSpPr/>
          <p:nvPr/>
        </p:nvGrpSpPr>
        <p:grpSpPr>
          <a:xfrm>
            <a:off x="2210270" y="8810890"/>
            <a:ext cx="146297" cy="158719"/>
            <a:chOff x="-1" y="0"/>
            <a:chExt cx="146296" cy="158718"/>
          </a:xfrm>
        </p:grpSpPr>
        <p:sp>
          <p:nvSpPr>
            <p:cNvPr id="675" name="Oval 8"/>
            <p:cNvSpPr/>
            <p:nvPr/>
          </p:nvSpPr>
          <p:spPr>
            <a:xfrm>
              <a:off x="-2" y="-1"/>
              <a:ext cx="146297" cy="15871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6" name="Oval 18"/>
            <p:cNvSpPr/>
            <p:nvPr/>
          </p:nvSpPr>
          <p:spPr>
            <a:xfrm>
              <a:off x="11973" y="12864"/>
              <a:ext cx="122487" cy="13298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2210270" y="9653837"/>
            <a:ext cx="146297" cy="158719"/>
            <a:chOff x="-1" y="0"/>
            <a:chExt cx="146296" cy="158718"/>
          </a:xfrm>
        </p:grpSpPr>
        <p:sp>
          <p:nvSpPr>
            <p:cNvPr id="678" name="Oval 8"/>
            <p:cNvSpPr/>
            <p:nvPr/>
          </p:nvSpPr>
          <p:spPr>
            <a:xfrm>
              <a:off x="-2" y="-1"/>
              <a:ext cx="146297" cy="15871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9" name="Oval 18"/>
            <p:cNvSpPr/>
            <p:nvPr/>
          </p:nvSpPr>
          <p:spPr>
            <a:xfrm>
              <a:off x="11973" y="12864"/>
              <a:ext cx="122487" cy="13298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83" name="Group"/>
          <p:cNvGrpSpPr/>
          <p:nvPr/>
        </p:nvGrpSpPr>
        <p:grpSpPr>
          <a:xfrm>
            <a:off x="13638879" y="7043763"/>
            <a:ext cx="146297" cy="147201"/>
            <a:chOff x="-1" y="0"/>
            <a:chExt cx="146296" cy="147200"/>
          </a:xfrm>
        </p:grpSpPr>
        <p:sp>
          <p:nvSpPr>
            <p:cNvPr id="681" name="Oval 8"/>
            <p:cNvSpPr/>
            <p:nvPr/>
          </p:nvSpPr>
          <p:spPr>
            <a:xfrm>
              <a:off x="-2" y="0"/>
              <a:ext cx="146297" cy="147201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2" name="Oval 18"/>
            <p:cNvSpPr/>
            <p:nvPr/>
          </p:nvSpPr>
          <p:spPr>
            <a:xfrm>
              <a:off x="11973" y="11930"/>
              <a:ext cx="122487" cy="12333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684" name="Human genomes…"/>
          <p:cNvSpPr txBox="1"/>
          <p:nvPr/>
        </p:nvSpPr>
        <p:spPr>
          <a:xfrm>
            <a:off x="14531686" y="8202256"/>
            <a:ext cx="2564459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Human genomes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Blast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TCGA / GTEx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dbSNP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ClinVar / COSMIC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…</a:t>
            </a:r>
          </a:p>
        </p:txBody>
      </p:sp>
      <p:grpSp>
        <p:nvGrpSpPr>
          <p:cNvPr id="687" name="Group"/>
          <p:cNvGrpSpPr/>
          <p:nvPr/>
        </p:nvGrpSpPr>
        <p:grpSpPr>
          <a:xfrm>
            <a:off x="1560061" y="1488025"/>
            <a:ext cx="9153740" cy="969222"/>
            <a:chOff x="0" y="0"/>
            <a:chExt cx="9153739" cy="969220"/>
          </a:xfrm>
        </p:grpSpPr>
        <p:sp>
          <p:nvSpPr>
            <p:cNvPr id="685" name="C2 SANDBOX STRUCTURE"/>
            <p:cNvSpPr txBox="1"/>
            <p:nvPr/>
          </p:nvSpPr>
          <p:spPr>
            <a:xfrm>
              <a:off x="653297" y="57889"/>
              <a:ext cx="8500442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686" name="Rectangle"/>
            <p:cNvSpPr/>
            <p:nvPr/>
          </p:nvSpPr>
          <p:spPr>
            <a:xfrm rot="5400000">
              <a:off x="-397356" y="397353"/>
              <a:ext cx="969222" cy="17451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90" name="Group"/>
          <p:cNvGrpSpPr/>
          <p:nvPr/>
        </p:nvGrpSpPr>
        <p:grpSpPr>
          <a:xfrm>
            <a:off x="14265367" y="8352563"/>
            <a:ext cx="108195" cy="118257"/>
            <a:chOff x="-1" y="0"/>
            <a:chExt cx="108194" cy="118255"/>
          </a:xfrm>
        </p:grpSpPr>
        <p:sp>
          <p:nvSpPr>
            <p:cNvPr id="688" name="Oval 8"/>
            <p:cNvSpPr/>
            <p:nvPr/>
          </p:nvSpPr>
          <p:spPr>
            <a:xfrm>
              <a:off x="-2" y="0"/>
              <a:ext cx="108196" cy="118256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9" name="Oval 18"/>
            <p:cNvSpPr/>
            <p:nvPr/>
          </p:nvSpPr>
          <p:spPr>
            <a:xfrm>
              <a:off x="8855" y="9584"/>
              <a:ext cx="90587" cy="990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93" name="Group"/>
          <p:cNvGrpSpPr/>
          <p:nvPr/>
        </p:nvGrpSpPr>
        <p:grpSpPr>
          <a:xfrm>
            <a:off x="13638879" y="7811117"/>
            <a:ext cx="146297" cy="147201"/>
            <a:chOff x="-1" y="0"/>
            <a:chExt cx="146296" cy="147200"/>
          </a:xfrm>
        </p:grpSpPr>
        <p:sp>
          <p:nvSpPr>
            <p:cNvPr id="691" name="Oval 8"/>
            <p:cNvSpPr/>
            <p:nvPr/>
          </p:nvSpPr>
          <p:spPr>
            <a:xfrm>
              <a:off x="-2" y="-1"/>
              <a:ext cx="146297" cy="14720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2" name="Oval 18"/>
            <p:cNvSpPr/>
            <p:nvPr/>
          </p:nvSpPr>
          <p:spPr>
            <a:xfrm>
              <a:off x="11973" y="11930"/>
              <a:ext cx="122487" cy="12333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4265367" y="8740840"/>
            <a:ext cx="108195" cy="118257"/>
            <a:chOff x="-1" y="0"/>
            <a:chExt cx="108194" cy="118255"/>
          </a:xfrm>
        </p:grpSpPr>
        <p:sp>
          <p:nvSpPr>
            <p:cNvPr id="694" name="Oval 8"/>
            <p:cNvSpPr/>
            <p:nvPr/>
          </p:nvSpPr>
          <p:spPr>
            <a:xfrm>
              <a:off x="-2" y="0"/>
              <a:ext cx="108196" cy="118256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5" name="Oval 18"/>
            <p:cNvSpPr/>
            <p:nvPr/>
          </p:nvSpPr>
          <p:spPr>
            <a:xfrm>
              <a:off x="8855" y="9584"/>
              <a:ext cx="90587" cy="990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99" name="Group"/>
          <p:cNvGrpSpPr/>
          <p:nvPr/>
        </p:nvGrpSpPr>
        <p:grpSpPr>
          <a:xfrm>
            <a:off x="14265367" y="9129114"/>
            <a:ext cx="108195" cy="118257"/>
            <a:chOff x="-1" y="0"/>
            <a:chExt cx="108194" cy="118255"/>
          </a:xfrm>
        </p:grpSpPr>
        <p:sp>
          <p:nvSpPr>
            <p:cNvPr id="697" name="Oval 8"/>
            <p:cNvSpPr/>
            <p:nvPr/>
          </p:nvSpPr>
          <p:spPr>
            <a:xfrm>
              <a:off x="-2" y="0"/>
              <a:ext cx="108196" cy="118256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8" name="Oval 18"/>
            <p:cNvSpPr/>
            <p:nvPr/>
          </p:nvSpPr>
          <p:spPr>
            <a:xfrm>
              <a:off x="8855" y="9584"/>
              <a:ext cx="90587" cy="990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02" name="Group"/>
          <p:cNvGrpSpPr/>
          <p:nvPr/>
        </p:nvGrpSpPr>
        <p:grpSpPr>
          <a:xfrm>
            <a:off x="14265367" y="9517390"/>
            <a:ext cx="108195" cy="118257"/>
            <a:chOff x="-1" y="0"/>
            <a:chExt cx="108194" cy="118255"/>
          </a:xfrm>
        </p:grpSpPr>
        <p:sp>
          <p:nvSpPr>
            <p:cNvPr id="700" name="Oval 8"/>
            <p:cNvSpPr/>
            <p:nvPr/>
          </p:nvSpPr>
          <p:spPr>
            <a:xfrm>
              <a:off x="-2" y="0"/>
              <a:ext cx="108196" cy="118256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1" name="Oval 18"/>
            <p:cNvSpPr/>
            <p:nvPr/>
          </p:nvSpPr>
          <p:spPr>
            <a:xfrm>
              <a:off x="8855" y="9584"/>
              <a:ext cx="90587" cy="990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05" name="Group"/>
          <p:cNvGrpSpPr/>
          <p:nvPr/>
        </p:nvGrpSpPr>
        <p:grpSpPr>
          <a:xfrm>
            <a:off x="14265367" y="9908357"/>
            <a:ext cx="108195" cy="118257"/>
            <a:chOff x="-1" y="0"/>
            <a:chExt cx="108194" cy="118255"/>
          </a:xfrm>
        </p:grpSpPr>
        <p:sp>
          <p:nvSpPr>
            <p:cNvPr id="703" name="Oval 8"/>
            <p:cNvSpPr/>
            <p:nvPr/>
          </p:nvSpPr>
          <p:spPr>
            <a:xfrm>
              <a:off x="-2" y="0"/>
              <a:ext cx="108196" cy="118256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4" name="Oval 18"/>
            <p:cNvSpPr/>
            <p:nvPr/>
          </p:nvSpPr>
          <p:spPr>
            <a:xfrm>
              <a:off x="8855" y="9584"/>
              <a:ext cx="90587" cy="990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08" name="Group"/>
          <p:cNvGrpSpPr/>
          <p:nvPr/>
        </p:nvGrpSpPr>
        <p:grpSpPr>
          <a:xfrm>
            <a:off x="14265367" y="10293939"/>
            <a:ext cx="108195" cy="118257"/>
            <a:chOff x="-1" y="0"/>
            <a:chExt cx="108194" cy="118255"/>
          </a:xfrm>
        </p:grpSpPr>
        <p:sp>
          <p:nvSpPr>
            <p:cNvPr id="706" name="Oval 8"/>
            <p:cNvSpPr/>
            <p:nvPr/>
          </p:nvSpPr>
          <p:spPr>
            <a:xfrm>
              <a:off x="-2" y="0"/>
              <a:ext cx="108196" cy="118256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7" name="Oval 18"/>
            <p:cNvSpPr/>
            <p:nvPr/>
          </p:nvSpPr>
          <p:spPr>
            <a:xfrm>
              <a:off x="8855" y="9584"/>
              <a:ext cx="90587" cy="990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Rounded Rectangle"/>
          <p:cNvSpPr/>
          <p:nvPr/>
        </p:nvSpPr>
        <p:spPr>
          <a:xfrm>
            <a:off x="1731497" y="3912201"/>
            <a:ext cx="21289307" cy="8758147"/>
          </a:xfrm>
          <a:prstGeom prst="roundRect">
            <a:avLst>
              <a:gd name="adj" fmla="val 14716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1" name="Shape"/>
          <p:cNvSpPr/>
          <p:nvPr/>
        </p:nvSpPr>
        <p:spPr>
          <a:xfrm flipH="1">
            <a:off x="16032559" y="15693479"/>
            <a:ext cx="550115" cy="327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2" name="Your project directory.…"/>
          <p:cNvSpPr txBox="1"/>
          <p:nvPr/>
        </p:nvSpPr>
        <p:spPr>
          <a:xfrm>
            <a:off x="3239247" y="6391354"/>
            <a:ext cx="7588847" cy="3774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Your project directory. 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./apps : </a:t>
            </a:r>
            <a:r>
              <a:rPr b="0"/>
              <a:t>project specific applications &amp; modulefiles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./archive: </a:t>
            </a:r>
            <a:r>
              <a:rPr b="0"/>
              <a:t>dataproject specific data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./scratch: </a:t>
            </a:r>
            <a:r>
              <a:rPr b="0"/>
              <a:t>temporary &amp; re-creatable data N.B will not be backed up!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./review </a:t>
            </a:r>
            <a:r>
              <a:rPr b="0"/>
              <a:t>used for peer-review.</a:t>
            </a:r>
          </a:p>
        </p:txBody>
      </p:sp>
      <p:sp>
        <p:nvSpPr>
          <p:cNvPr id="713" name="/home/projects/project"/>
          <p:cNvSpPr txBox="1"/>
          <p:nvPr/>
        </p:nvSpPr>
        <p:spPr>
          <a:xfrm>
            <a:off x="3400178" y="4466723"/>
            <a:ext cx="365556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/home/projects/project</a:t>
            </a:r>
          </a:p>
        </p:txBody>
      </p:sp>
      <p:grpSp>
        <p:nvGrpSpPr>
          <p:cNvPr id="716" name="Group"/>
          <p:cNvGrpSpPr/>
          <p:nvPr/>
        </p:nvGrpSpPr>
        <p:grpSpPr>
          <a:xfrm>
            <a:off x="2305498" y="4286341"/>
            <a:ext cx="897756" cy="896067"/>
            <a:chOff x="0" y="0"/>
            <a:chExt cx="897754" cy="896066"/>
          </a:xfrm>
        </p:grpSpPr>
        <p:sp>
          <p:nvSpPr>
            <p:cNvPr id="714" name="Oval 8"/>
            <p:cNvSpPr/>
            <p:nvPr/>
          </p:nvSpPr>
          <p:spPr>
            <a:xfrm>
              <a:off x="-1" y="0"/>
              <a:ext cx="897755" cy="89606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5" name="Oval 18"/>
            <p:cNvSpPr/>
            <p:nvPr/>
          </p:nvSpPr>
          <p:spPr>
            <a:xfrm>
              <a:off x="73475" y="72630"/>
              <a:ext cx="751647" cy="75080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717" name="3"/>
          <p:cNvSpPr txBox="1"/>
          <p:nvPr/>
        </p:nvSpPr>
        <p:spPr>
          <a:xfrm>
            <a:off x="2599787" y="4461203"/>
            <a:ext cx="283781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grpSp>
        <p:nvGrpSpPr>
          <p:cNvPr id="720" name="Group"/>
          <p:cNvGrpSpPr/>
          <p:nvPr/>
        </p:nvGrpSpPr>
        <p:grpSpPr>
          <a:xfrm>
            <a:off x="2668527" y="6548462"/>
            <a:ext cx="146297" cy="159901"/>
            <a:chOff x="-1" y="0"/>
            <a:chExt cx="146296" cy="159900"/>
          </a:xfrm>
        </p:grpSpPr>
        <p:sp>
          <p:nvSpPr>
            <p:cNvPr id="718" name="Oval 8"/>
            <p:cNvSpPr/>
            <p:nvPr/>
          </p:nvSpPr>
          <p:spPr>
            <a:xfrm>
              <a:off x="-2" y="-1"/>
              <a:ext cx="146297" cy="159901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9" name="Oval 18"/>
            <p:cNvSpPr/>
            <p:nvPr/>
          </p:nvSpPr>
          <p:spPr>
            <a:xfrm>
              <a:off x="11973" y="12960"/>
              <a:ext cx="122487" cy="13397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23" name="Group"/>
          <p:cNvGrpSpPr/>
          <p:nvPr/>
        </p:nvGrpSpPr>
        <p:grpSpPr>
          <a:xfrm>
            <a:off x="2668527" y="7274320"/>
            <a:ext cx="146297" cy="158719"/>
            <a:chOff x="-1" y="-1"/>
            <a:chExt cx="146296" cy="158718"/>
          </a:xfrm>
        </p:grpSpPr>
        <p:sp>
          <p:nvSpPr>
            <p:cNvPr id="721" name="Oval 8"/>
            <p:cNvSpPr/>
            <p:nvPr/>
          </p:nvSpPr>
          <p:spPr>
            <a:xfrm>
              <a:off x="-2" y="-2"/>
              <a:ext cx="146297" cy="15871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2" name="Oval 18"/>
            <p:cNvSpPr/>
            <p:nvPr/>
          </p:nvSpPr>
          <p:spPr>
            <a:xfrm>
              <a:off x="11973" y="12864"/>
              <a:ext cx="122487" cy="13298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26" name="Group"/>
          <p:cNvGrpSpPr/>
          <p:nvPr/>
        </p:nvGrpSpPr>
        <p:grpSpPr>
          <a:xfrm>
            <a:off x="2668527" y="8723675"/>
            <a:ext cx="146297" cy="158719"/>
            <a:chOff x="-1" y="-1"/>
            <a:chExt cx="146296" cy="158718"/>
          </a:xfrm>
        </p:grpSpPr>
        <p:sp>
          <p:nvSpPr>
            <p:cNvPr id="724" name="Oval 8"/>
            <p:cNvSpPr/>
            <p:nvPr/>
          </p:nvSpPr>
          <p:spPr>
            <a:xfrm>
              <a:off x="-2" y="-2"/>
              <a:ext cx="146297" cy="15871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5" name="Oval 18"/>
            <p:cNvSpPr/>
            <p:nvPr/>
          </p:nvSpPr>
          <p:spPr>
            <a:xfrm>
              <a:off x="11973" y="12864"/>
              <a:ext cx="122487" cy="13298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29" name="Group"/>
          <p:cNvGrpSpPr/>
          <p:nvPr/>
        </p:nvGrpSpPr>
        <p:grpSpPr>
          <a:xfrm>
            <a:off x="2668527" y="9852489"/>
            <a:ext cx="146297" cy="158719"/>
            <a:chOff x="-1" y="-1"/>
            <a:chExt cx="146296" cy="158718"/>
          </a:xfrm>
        </p:grpSpPr>
        <p:sp>
          <p:nvSpPr>
            <p:cNvPr id="727" name="Oval 8"/>
            <p:cNvSpPr/>
            <p:nvPr/>
          </p:nvSpPr>
          <p:spPr>
            <a:xfrm>
              <a:off x="-2" y="-2"/>
              <a:ext cx="146297" cy="15871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8" name="Oval 18"/>
            <p:cNvSpPr/>
            <p:nvPr/>
          </p:nvSpPr>
          <p:spPr>
            <a:xfrm>
              <a:off x="11973" y="12864"/>
              <a:ext cx="122487" cy="13298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32" name="Group"/>
          <p:cNvGrpSpPr/>
          <p:nvPr/>
        </p:nvGrpSpPr>
        <p:grpSpPr>
          <a:xfrm>
            <a:off x="1560061" y="1488025"/>
            <a:ext cx="9153740" cy="969222"/>
            <a:chOff x="0" y="0"/>
            <a:chExt cx="9153739" cy="969220"/>
          </a:xfrm>
        </p:grpSpPr>
        <p:sp>
          <p:nvSpPr>
            <p:cNvPr id="730" name="C2 SANDBOX STRUCTURE"/>
            <p:cNvSpPr txBox="1"/>
            <p:nvPr/>
          </p:nvSpPr>
          <p:spPr>
            <a:xfrm>
              <a:off x="653297" y="57889"/>
              <a:ext cx="8500442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731" name="Rectangle"/>
            <p:cNvSpPr/>
            <p:nvPr/>
          </p:nvSpPr>
          <p:spPr>
            <a:xfrm rot="5400000">
              <a:off x="-397356" y="397353"/>
              <a:ext cx="969222" cy="17451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806" name="Group"/>
          <p:cNvGrpSpPr/>
          <p:nvPr/>
        </p:nvGrpSpPr>
        <p:grpSpPr>
          <a:xfrm>
            <a:off x="10395842" y="4561309"/>
            <a:ext cx="12445843" cy="7459933"/>
            <a:chOff x="-3" y="0"/>
            <a:chExt cx="12445842" cy="7459932"/>
          </a:xfrm>
        </p:grpSpPr>
        <p:sp>
          <p:nvSpPr>
            <p:cNvPr id="733" name="Line 14"/>
            <p:cNvSpPr/>
            <p:nvPr/>
          </p:nvSpPr>
          <p:spPr>
            <a:xfrm flipH="1" flipV="1">
              <a:off x="1084995" y="4501351"/>
              <a:ext cx="9577008" cy="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34" name="Line 14"/>
            <p:cNvSpPr/>
            <p:nvPr/>
          </p:nvSpPr>
          <p:spPr>
            <a:xfrm flipV="1">
              <a:off x="6873613" y="5877470"/>
              <a:ext cx="3" cy="606069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737" name="Group"/>
            <p:cNvGrpSpPr/>
            <p:nvPr/>
          </p:nvGrpSpPr>
          <p:grpSpPr>
            <a:xfrm>
              <a:off x="6406846" y="6528152"/>
              <a:ext cx="933539" cy="931781"/>
              <a:chOff x="-1" y="0"/>
              <a:chExt cx="933537" cy="931780"/>
            </a:xfrm>
          </p:grpSpPr>
          <p:sp>
            <p:nvSpPr>
              <p:cNvPr id="735" name="Oval 8"/>
              <p:cNvSpPr/>
              <p:nvPr/>
            </p:nvSpPr>
            <p:spPr>
              <a:xfrm>
                <a:off x="-2" y="-1"/>
                <a:ext cx="933539" cy="931782"/>
              </a:xfrm>
              <a:prstGeom prst="ellips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36" name="Oval 18"/>
              <p:cNvSpPr/>
              <p:nvPr/>
            </p:nvSpPr>
            <p:spPr>
              <a:xfrm>
                <a:off x="76404" y="75525"/>
                <a:ext cx="781607" cy="780731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738" name="Male"/>
            <p:cNvSpPr/>
            <p:nvPr/>
          </p:nvSpPr>
          <p:spPr>
            <a:xfrm>
              <a:off x="6766457" y="6680401"/>
              <a:ext cx="216039" cy="58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9" name="Freeform 15"/>
            <p:cNvSpPr/>
            <p:nvPr/>
          </p:nvSpPr>
          <p:spPr>
            <a:xfrm>
              <a:off x="2199950" y="5153546"/>
              <a:ext cx="1594619" cy="69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0" name="Freeform 25"/>
            <p:cNvSpPr/>
            <p:nvPr/>
          </p:nvSpPr>
          <p:spPr>
            <a:xfrm>
              <a:off x="2256414" y="5209361"/>
              <a:ext cx="1482340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1" name="Freeform 15"/>
            <p:cNvSpPr/>
            <p:nvPr/>
          </p:nvSpPr>
          <p:spPr>
            <a:xfrm>
              <a:off x="4121224" y="5145370"/>
              <a:ext cx="1594619" cy="69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2" name="Freeform 25"/>
            <p:cNvSpPr/>
            <p:nvPr/>
          </p:nvSpPr>
          <p:spPr>
            <a:xfrm>
              <a:off x="4177688" y="5201184"/>
              <a:ext cx="1482340" cy="58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3" name="Freeform 15"/>
            <p:cNvSpPr/>
            <p:nvPr/>
          </p:nvSpPr>
          <p:spPr>
            <a:xfrm>
              <a:off x="6048873" y="5144211"/>
              <a:ext cx="1594618" cy="69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4" name="Freeform 25"/>
            <p:cNvSpPr/>
            <p:nvPr/>
          </p:nvSpPr>
          <p:spPr>
            <a:xfrm>
              <a:off x="6105337" y="5200026"/>
              <a:ext cx="1482340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5" name="Line 14"/>
            <p:cNvSpPr/>
            <p:nvPr/>
          </p:nvSpPr>
          <p:spPr>
            <a:xfrm flipV="1">
              <a:off x="2996712" y="4555039"/>
              <a:ext cx="3" cy="58152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46" name="Line 14"/>
            <p:cNvSpPr/>
            <p:nvPr/>
          </p:nvSpPr>
          <p:spPr>
            <a:xfrm flipV="1">
              <a:off x="4918532" y="4571783"/>
              <a:ext cx="3" cy="564777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47" name="Line 14"/>
            <p:cNvSpPr/>
            <p:nvPr/>
          </p:nvSpPr>
          <p:spPr>
            <a:xfrm flipV="1">
              <a:off x="6846180" y="4519783"/>
              <a:ext cx="3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48" name="ARCHIVE"/>
            <p:cNvSpPr txBox="1"/>
            <p:nvPr/>
          </p:nvSpPr>
          <p:spPr>
            <a:xfrm>
              <a:off x="2309468" y="5289762"/>
              <a:ext cx="1386467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ARCHIVE</a:t>
              </a:r>
            </a:p>
          </p:txBody>
        </p:sp>
        <p:sp>
          <p:nvSpPr>
            <p:cNvPr id="749" name="DATA"/>
            <p:cNvSpPr txBox="1"/>
            <p:nvPr/>
          </p:nvSpPr>
          <p:spPr>
            <a:xfrm>
              <a:off x="4503662" y="5273903"/>
              <a:ext cx="845112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750" name="PEOPLE"/>
            <p:cNvSpPr txBox="1"/>
            <p:nvPr/>
          </p:nvSpPr>
          <p:spPr>
            <a:xfrm>
              <a:off x="6222512" y="5276806"/>
              <a:ext cx="1236240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sp>
          <p:nvSpPr>
            <p:cNvPr id="751" name="Oval 23"/>
            <p:cNvSpPr/>
            <p:nvPr/>
          </p:nvSpPr>
          <p:spPr>
            <a:xfrm>
              <a:off x="2899966" y="4429714"/>
              <a:ext cx="187949" cy="17798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2" name="Oval 23"/>
            <p:cNvSpPr/>
            <p:nvPr/>
          </p:nvSpPr>
          <p:spPr>
            <a:xfrm>
              <a:off x="4831784" y="4406284"/>
              <a:ext cx="187949" cy="17798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3" name="Oval 23"/>
            <p:cNvSpPr/>
            <p:nvPr/>
          </p:nvSpPr>
          <p:spPr>
            <a:xfrm>
              <a:off x="6745991" y="4406284"/>
              <a:ext cx="187949" cy="17798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4" name="WORK HERE"/>
            <p:cNvSpPr txBox="1"/>
            <p:nvPr/>
          </p:nvSpPr>
          <p:spPr>
            <a:xfrm>
              <a:off x="8313389" y="6716481"/>
              <a:ext cx="2246653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WORK HERE</a:t>
              </a:r>
            </a:p>
          </p:txBody>
        </p:sp>
        <p:sp>
          <p:nvSpPr>
            <p:cNvPr id="755" name="Freeform 15"/>
            <p:cNvSpPr/>
            <p:nvPr/>
          </p:nvSpPr>
          <p:spPr>
            <a:xfrm>
              <a:off x="7968559" y="5152873"/>
              <a:ext cx="1594618" cy="69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6" name="Freeform 25"/>
            <p:cNvSpPr/>
            <p:nvPr/>
          </p:nvSpPr>
          <p:spPr>
            <a:xfrm>
              <a:off x="8025023" y="5208687"/>
              <a:ext cx="1482340" cy="58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7" name="REVIEW"/>
            <p:cNvSpPr txBox="1"/>
            <p:nvPr/>
          </p:nvSpPr>
          <p:spPr>
            <a:xfrm>
              <a:off x="8179604" y="5278123"/>
              <a:ext cx="1282015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REVIEW</a:t>
              </a:r>
            </a:p>
          </p:txBody>
        </p:sp>
        <p:sp>
          <p:nvSpPr>
            <p:cNvPr id="758" name="Freeform 15"/>
            <p:cNvSpPr/>
            <p:nvPr/>
          </p:nvSpPr>
          <p:spPr>
            <a:xfrm>
              <a:off x="286804" y="5153546"/>
              <a:ext cx="1594620" cy="69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9" name="Freeform 25"/>
            <p:cNvSpPr/>
            <p:nvPr/>
          </p:nvSpPr>
          <p:spPr>
            <a:xfrm>
              <a:off x="343267" y="5209361"/>
              <a:ext cx="1482342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0" name="APPS"/>
            <p:cNvSpPr txBox="1"/>
            <p:nvPr/>
          </p:nvSpPr>
          <p:spPr>
            <a:xfrm>
              <a:off x="623458" y="5286141"/>
              <a:ext cx="909405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APPS</a:t>
              </a:r>
            </a:p>
          </p:txBody>
        </p:sp>
        <p:sp>
          <p:nvSpPr>
            <p:cNvPr id="761" name="Freeform 15"/>
            <p:cNvSpPr/>
            <p:nvPr/>
          </p:nvSpPr>
          <p:spPr>
            <a:xfrm>
              <a:off x="9888246" y="5153546"/>
              <a:ext cx="1594619" cy="674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2" name="Freeform 25"/>
            <p:cNvSpPr/>
            <p:nvPr/>
          </p:nvSpPr>
          <p:spPr>
            <a:xfrm>
              <a:off x="9944708" y="5197213"/>
              <a:ext cx="1482342" cy="58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3" name="SCRATCH"/>
            <p:cNvSpPr txBox="1"/>
            <p:nvPr/>
          </p:nvSpPr>
          <p:spPr>
            <a:xfrm>
              <a:off x="9968115" y="5278796"/>
              <a:ext cx="1492982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SCRATCH</a:t>
              </a:r>
            </a:p>
          </p:txBody>
        </p:sp>
        <p:sp>
          <p:nvSpPr>
            <p:cNvPr id="764" name="Line 14"/>
            <p:cNvSpPr/>
            <p:nvPr/>
          </p:nvSpPr>
          <p:spPr>
            <a:xfrm flipV="1">
              <a:off x="5907469" y="829608"/>
              <a:ext cx="3" cy="61174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65" name="Freeform 15"/>
            <p:cNvSpPr/>
            <p:nvPr/>
          </p:nvSpPr>
          <p:spPr>
            <a:xfrm>
              <a:off x="4566199" y="1479447"/>
              <a:ext cx="2697132" cy="821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6" name="Freeform 15"/>
            <p:cNvSpPr/>
            <p:nvPr/>
          </p:nvSpPr>
          <p:spPr>
            <a:xfrm>
              <a:off x="4571051" y="2980084"/>
              <a:ext cx="2697132" cy="821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7" name="Freeform 25"/>
            <p:cNvSpPr/>
            <p:nvPr/>
          </p:nvSpPr>
          <p:spPr>
            <a:xfrm>
              <a:off x="4645616" y="3055195"/>
              <a:ext cx="2548003" cy="688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8" name="PRO NAME"/>
            <p:cNvSpPr txBox="1"/>
            <p:nvPr/>
          </p:nvSpPr>
          <p:spPr>
            <a:xfrm>
              <a:off x="4965913" y="3135303"/>
              <a:ext cx="192522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NAME</a:t>
              </a:r>
            </a:p>
          </p:txBody>
        </p:sp>
        <p:sp>
          <p:nvSpPr>
            <p:cNvPr id="769" name="Freeform 25"/>
            <p:cNvSpPr/>
            <p:nvPr/>
          </p:nvSpPr>
          <p:spPr>
            <a:xfrm>
              <a:off x="4645616" y="1540163"/>
              <a:ext cx="2548003" cy="68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0" name="PEOPLE"/>
            <p:cNvSpPr txBox="1"/>
            <p:nvPr/>
          </p:nvSpPr>
          <p:spPr>
            <a:xfrm>
              <a:off x="4955066" y="1656996"/>
              <a:ext cx="1979903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PROJECTS</a:t>
              </a:r>
            </a:p>
          </p:txBody>
        </p:sp>
        <p:sp>
          <p:nvSpPr>
            <p:cNvPr id="771" name="Freeform 25"/>
            <p:cNvSpPr/>
            <p:nvPr/>
          </p:nvSpPr>
          <p:spPr>
            <a:xfrm>
              <a:off x="4633468" y="66349"/>
              <a:ext cx="2548004" cy="68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2" name="HOME"/>
            <p:cNvSpPr txBox="1"/>
            <p:nvPr/>
          </p:nvSpPr>
          <p:spPr>
            <a:xfrm>
              <a:off x="5341101" y="155804"/>
              <a:ext cx="1123759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  <p:sp>
          <p:nvSpPr>
            <p:cNvPr id="773" name="Freeform 15"/>
            <p:cNvSpPr/>
            <p:nvPr/>
          </p:nvSpPr>
          <p:spPr>
            <a:xfrm>
              <a:off x="4557136" y="0"/>
              <a:ext cx="2697130" cy="821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4" name="Line 14"/>
            <p:cNvSpPr/>
            <p:nvPr/>
          </p:nvSpPr>
          <p:spPr>
            <a:xfrm flipV="1">
              <a:off x="5919617" y="2326179"/>
              <a:ext cx="3" cy="61174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777" name="Group"/>
            <p:cNvGrpSpPr/>
            <p:nvPr/>
          </p:nvGrpSpPr>
          <p:grpSpPr>
            <a:xfrm>
              <a:off x="4436777" y="6616941"/>
              <a:ext cx="1867126" cy="718316"/>
              <a:chOff x="0" y="0"/>
              <a:chExt cx="1867125" cy="718315"/>
            </a:xfrm>
          </p:grpSpPr>
          <p:sp>
            <p:nvSpPr>
              <p:cNvPr id="775" name="Freeform 15"/>
              <p:cNvSpPr/>
              <p:nvPr/>
            </p:nvSpPr>
            <p:spPr>
              <a:xfrm>
                <a:off x="-1" y="0"/>
                <a:ext cx="1867126" cy="718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76" name="Freeform 25"/>
              <p:cNvSpPr/>
              <p:nvPr/>
            </p:nvSpPr>
            <p:spPr>
              <a:xfrm>
                <a:off x="66112" y="57679"/>
                <a:ext cx="1735659" cy="6022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780" name="Group"/>
            <p:cNvGrpSpPr/>
            <p:nvPr/>
          </p:nvGrpSpPr>
          <p:grpSpPr>
            <a:xfrm>
              <a:off x="3240852" y="6613991"/>
              <a:ext cx="1056541" cy="715529"/>
              <a:chOff x="0" y="0"/>
              <a:chExt cx="1056539" cy="715528"/>
            </a:xfrm>
          </p:grpSpPr>
          <p:sp>
            <p:nvSpPr>
              <p:cNvPr id="778" name="Freeform 15"/>
              <p:cNvSpPr/>
              <p:nvPr/>
            </p:nvSpPr>
            <p:spPr>
              <a:xfrm>
                <a:off x="-1" y="0"/>
                <a:ext cx="1056541" cy="715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79" name="Freeform 25"/>
              <p:cNvSpPr/>
              <p:nvPr/>
            </p:nvSpPr>
            <p:spPr>
              <a:xfrm>
                <a:off x="37411" y="57455"/>
                <a:ext cx="982148" cy="599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785" name="Group"/>
            <p:cNvGrpSpPr/>
            <p:nvPr/>
          </p:nvGrpSpPr>
          <p:grpSpPr>
            <a:xfrm>
              <a:off x="-4" y="6623520"/>
              <a:ext cx="2168235" cy="715536"/>
              <a:chOff x="-2" y="-2"/>
              <a:chExt cx="2168234" cy="715535"/>
            </a:xfrm>
          </p:grpSpPr>
          <p:sp>
            <p:nvSpPr>
              <p:cNvPr id="781" name="APPS"/>
              <p:cNvSpPr txBox="1"/>
              <p:nvPr/>
            </p:nvSpPr>
            <p:spPr>
              <a:xfrm>
                <a:off x="231092" y="172652"/>
                <a:ext cx="1321629" cy="4226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200"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APPS</a:t>
                </a:r>
              </a:p>
            </p:txBody>
          </p:sp>
          <p:grpSp>
            <p:nvGrpSpPr>
              <p:cNvPr id="784" name="Group"/>
              <p:cNvGrpSpPr/>
              <p:nvPr/>
            </p:nvGrpSpPr>
            <p:grpSpPr>
              <a:xfrm>
                <a:off x="-3" y="-3"/>
                <a:ext cx="2168236" cy="715537"/>
                <a:chOff x="-1" y="-1"/>
                <a:chExt cx="2168234" cy="715535"/>
              </a:xfrm>
            </p:grpSpPr>
            <p:sp>
              <p:nvSpPr>
                <p:cNvPr id="782" name="Freeform 15"/>
                <p:cNvSpPr/>
                <p:nvPr/>
              </p:nvSpPr>
              <p:spPr>
                <a:xfrm>
                  <a:off x="-2" y="-2"/>
                  <a:ext cx="2168236" cy="7155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704" y="21600"/>
                      </a:moveTo>
                      <a:cubicBezTo>
                        <a:pt x="2109" y="21600"/>
                        <a:pt x="0" y="16757"/>
                        <a:pt x="0" y="10800"/>
                      </a:cubicBezTo>
                      <a:cubicBezTo>
                        <a:pt x="0" y="4843"/>
                        <a:pt x="2109" y="0"/>
                        <a:pt x="4704" y="0"/>
                      </a:cubicBezTo>
                      <a:cubicBezTo>
                        <a:pt x="16896" y="0"/>
                        <a:pt x="16896" y="0"/>
                        <a:pt x="16896" y="0"/>
                      </a:cubicBezTo>
                      <a:cubicBezTo>
                        <a:pt x="19491" y="0"/>
                        <a:pt x="21600" y="4843"/>
                        <a:pt x="21600" y="10800"/>
                      </a:cubicBezTo>
                      <a:cubicBezTo>
                        <a:pt x="21600" y="16757"/>
                        <a:pt x="19491" y="21600"/>
                        <a:pt x="16896" y="21600"/>
                      </a:cubicBezTo>
                      <a:lnTo>
                        <a:pt x="4704" y="2160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783" name="Freeform 25"/>
                <p:cNvSpPr/>
                <p:nvPr/>
              </p:nvSpPr>
              <p:spPr>
                <a:xfrm>
                  <a:off x="76775" y="57455"/>
                  <a:ext cx="2015568" cy="5999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243" y="21600"/>
                      </a:moveTo>
                      <a:cubicBezTo>
                        <a:pt x="1906" y="21600"/>
                        <a:pt x="0" y="16749"/>
                        <a:pt x="0" y="10800"/>
                      </a:cubicBezTo>
                      <a:cubicBezTo>
                        <a:pt x="0" y="4851"/>
                        <a:pt x="1906" y="0"/>
                        <a:pt x="4243" y="0"/>
                      </a:cubicBezTo>
                      <a:cubicBezTo>
                        <a:pt x="17357" y="0"/>
                        <a:pt x="17357" y="0"/>
                        <a:pt x="17357" y="0"/>
                      </a:cubicBezTo>
                      <a:cubicBezTo>
                        <a:pt x="19694" y="0"/>
                        <a:pt x="21600" y="4851"/>
                        <a:pt x="21600" y="10800"/>
                      </a:cubicBezTo>
                      <a:cubicBezTo>
                        <a:pt x="21600" y="16749"/>
                        <a:pt x="19694" y="21600"/>
                        <a:pt x="17357" y="21600"/>
                      </a:cubicBezTo>
                      <a:lnTo>
                        <a:pt x="4243" y="21600"/>
                      </a:lnTo>
                      <a:close/>
                    </a:path>
                  </a:pathLst>
                </a:custGeom>
                <a:solidFill>
                  <a:srgbClr val="7893B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sp>
          <p:nvSpPr>
            <p:cNvPr id="786" name="Line 14"/>
            <p:cNvSpPr/>
            <p:nvPr/>
          </p:nvSpPr>
          <p:spPr>
            <a:xfrm flipV="1">
              <a:off x="1089280" y="4583591"/>
              <a:ext cx="3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7" name="Line 14"/>
            <p:cNvSpPr/>
            <p:nvPr/>
          </p:nvSpPr>
          <p:spPr>
            <a:xfrm flipV="1">
              <a:off x="8765868" y="4527699"/>
              <a:ext cx="3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8" name="Line 14"/>
            <p:cNvSpPr/>
            <p:nvPr/>
          </p:nvSpPr>
          <p:spPr>
            <a:xfrm flipV="1">
              <a:off x="10658826" y="4560846"/>
              <a:ext cx="3" cy="58152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9" name="Oval 23"/>
            <p:cNvSpPr/>
            <p:nvPr/>
          </p:nvSpPr>
          <p:spPr>
            <a:xfrm>
              <a:off x="990139" y="4406743"/>
              <a:ext cx="187949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0" name="Oval 23"/>
            <p:cNvSpPr/>
            <p:nvPr/>
          </p:nvSpPr>
          <p:spPr>
            <a:xfrm>
              <a:off x="8670678" y="4406284"/>
              <a:ext cx="187949" cy="17798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1" name="Oval 23"/>
            <p:cNvSpPr/>
            <p:nvPr/>
          </p:nvSpPr>
          <p:spPr>
            <a:xfrm>
              <a:off x="10552705" y="4406284"/>
              <a:ext cx="187949" cy="17798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2" name="RAW"/>
            <p:cNvSpPr txBox="1"/>
            <p:nvPr/>
          </p:nvSpPr>
          <p:spPr>
            <a:xfrm>
              <a:off x="3408775" y="6788039"/>
              <a:ext cx="716272" cy="385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RAW</a:t>
              </a:r>
            </a:p>
          </p:txBody>
        </p:sp>
        <p:sp>
          <p:nvSpPr>
            <p:cNvPr id="793" name="GENERATED"/>
            <p:cNvSpPr txBox="1"/>
            <p:nvPr/>
          </p:nvSpPr>
          <p:spPr>
            <a:xfrm>
              <a:off x="4538833" y="6788039"/>
              <a:ext cx="1708289" cy="385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GENERATED</a:t>
              </a:r>
            </a:p>
          </p:txBody>
        </p:sp>
        <p:sp>
          <p:nvSpPr>
            <p:cNvPr id="794" name="MODULEFILES"/>
            <p:cNvSpPr txBox="1"/>
            <p:nvPr/>
          </p:nvSpPr>
          <p:spPr>
            <a:xfrm>
              <a:off x="129860" y="6791205"/>
              <a:ext cx="1930591" cy="385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MODULEFILES</a:t>
              </a:r>
            </a:p>
          </p:txBody>
        </p:sp>
        <p:sp>
          <p:nvSpPr>
            <p:cNvPr id="795" name="Line 14"/>
            <p:cNvSpPr/>
            <p:nvPr/>
          </p:nvSpPr>
          <p:spPr>
            <a:xfrm flipV="1">
              <a:off x="1084112" y="5886538"/>
              <a:ext cx="3" cy="705601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6" name="Line 14"/>
            <p:cNvSpPr/>
            <p:nvPr/>
          </p:nvSpPr>
          <p:spPr>
            <a:xfrm flipV="1">
              <a:off x="4951617" y="5864996"/>
              <a:ext cx="3" cy="351785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7" name="Line 14"/>
            <p:cNvSpPr/>
            <p:nvPr/>
          </p:nvSpPr>
          <p:spPr>
            <a:xfrm flipH="1">
              <a:off x="3746181" y="6216433"/>
              <a:ext cx="1594619" cy="3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8" name="Line 14"/>
            <p:cNvSpPr/>
            <p:nvPr/>
          </p:nvSpPr>
          <p:spPr>
            <a:xfrm flipV="1">
              <a:off x="5370339" y="6240729"/>
              <a:ext cx="3" cy="357487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9" name="Line 14"/>
            <p:cNvSpPr/>
            <p:nvPr/>
          </p:nvSpPr>
          <p:spPr>
            <a:xfrm flipV="1">
              <a:off x="3751554" y="6240729"/>
              <a:ext cx="3" cy="357487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0" name="Line 14"/>
            <p:cNvSpPr/>
            <p:nvPr/>
          </p:nvSpPr>
          <p:spPr>
            <a:xfrm flipV="1">
              <a:off x="5905700" y="3856118"/>
              <a:ext cx="3" cy="61174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1" name="Oval 23"/>
            <p:cNvSpPr/>
            <p:nvPr/>
          </p:nvSpPr>
          <p:spPr>
            <a:xfrm>
              <a:off x="3681877" y="6141223"/>
              <a:ext cx="151507" cy="14347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2" name="Oval 23"/>
            <p:cNvSpPr/>
            <p:nvPr/>
          </p:nvSpPr>
          <p:spPr>
            <a:xfrm>
              <a:off x="5294587" y="6144608"/>
              <a:ext cx="151507" cy="14347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3" name="YOUR PROJECT"/>
            <p:cNvSpPr txBox="1"/>
            <p:nvPr/>
          </p:nvSpPr>
          <p:spPr>
            <a:xfrm>
              <a:off x="8139981" y="3177575"/>
              <a:ext cx="4305859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YOUR PROJECT</a:t>
              </a:r>
            </a:p>
          </p:txBody>
        </p:sp>
        <p:sp>
          <p:nvSpPr>
            <p:cNvPr id="804" name="Shape"/>
            <p:cNvSpPr/>
            <p:nvPr/>
          </p:nvSpPr>
          <p:spPr>
            <a:xfrm rot="10800000">
              <a:off x="7450847" y="3233565"/>
              <a:ext cx="538316" cy="332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5" name="Shape"/>
            <p:cNvSpPr/>
            <p:nvPr/>
          </p:nvSpPr>
          <p:spPr>
            <a:xfrm rot="10800000">
              <a:off x="7538208" y="6792696"/>
              <a:ext cx="538316" cy="332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809" name="Group"/>
          <p:cNvGrpSpPr/>
          <p:nvPr/>
        </p:nvGrpSpPr>
        <p:grpSpPr>
          <a:xfrm>
            <a:off x="2668527" y="7999000"/>
            <a:ext cx="146297" cy="158719"/>
            <a:chOff x="-1" y="0"/>
            <a:chExt cx="146296" cy="158718"/>
          </a:xfrm>
        </p:grpSpPr>
        <p:sp>
          <p:nvSpPr>
            <p:cNvPr id="807" name="Oval 8"/>
            <p:cNvSpPr/>
            <p:nvPr/>
          </p:nvSpPr>
          <p:spPr>
            <a:xfrm>
              <a:off x="-2" y="-1"/>
              <a:ext cx="146297" cy="15871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8" name="Oval 18"/>
            <p:cNvSpPr/>
            <p:nvPr/>
          </p:nvSpPr>
          <p:spPr>
            <a:xfrm>
              <a:off x="11973" y="12864"/>
              <a:ext cx="122487" cy="132989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roup"/>
          <p:cNvGrpSpPr/>
          <p:nvPr/>
        </p:nvGrpSpPr>
        <p:grpSpPr>
          <a:xfrm>
            <a:off x="1560061" y="1488025"/>
            <a:ext cx="9802681" cy="969222"/>
            <a:chOff x="0" y="0"/>
            <a:chExt cx="9802680" cy="969220"/>
          </a:xfrm>
        </p:grpSpPr>
        <p:sp>
          <p:nvSpPr>
            <p:cNvPr id="811" name="YOUR PROJECT AND GROUP"/>
            <p:cNvSpPr txBox="1"/>
            <p:nvPr/>
          </p:nvSpPr>
          <p:spPr>
            <a:xfrm>
              <a:off x="653297" y="57889"/>
              <a:ext cx="9149383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YOUR PROJECT AND GROUP</a:t>
              </a:r>
            </a:p>
          </p:txBody>
        </p:sp>
        <p:sp>
          <p:nvSpPr>
            <p:cNvPr id="812" name="Rectangle"/>
            <p:cNvSpPr/>
            <p:nvPr/>
          </p:nvSpPr>
          <p:spPr>
            <a:xfrm rot="5400000">
              <a:off x="-397356" y="397353"/>
              <a:ext cx="969222" cy="17451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819" name="Group"/>
          <p:cNvGrpSpPr/>
          <p:nvPr/>
        </p:nvGrpSpPr>
        <p:grpSpPr>
          <a:xfrm>
            <a:off x="4139932" y="4828932"/>
            <a:ext cx="5323884" cy="5329038"/>
            <a:chOff x="0" y="0"/>
            <a:chExt cx="5323883" cy="5329036"/>
          </a:xfrm>
        </p:grpSpPr>
        <p:sp>
          <p:nvSpPr>
            <p:cNvPr id="814" name="04"/>
            <p:cNvSpPr/>
            <p:nvPr/>
          </p:nvSpPr>
          <p:spPr>
            <a:xfrm>
              <a:off x="1393245" y="2458365"/>
              <a:ext cx="3753691" cy="2870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752"/>
                  </a:moveTo>
                  <a:cubicBezTo>
                    <a:pt x="20580" y="12228"/>
                    <a:pt x="18802" y="15300"/>
                    <a:pt x="16526" y="17566"/>
                  </a:cubicBezTo>
                  <a:cubicBezTo>
                    <a:pt x="13847" y="20203"/>
                    <a:pt x="10670" y="21600"/>
                    <a:pt x="7303" y="21600"/>
                  </a:cubicBezTo>
                  <a:cubicBezTo>
                    <a:pt x="5833" y="21600"/>
                    <a:pt x="4363" y="21321"/>
                    <a:pt x="2964" y="20793"/>
                  </a:cubicBezTo>
                  <a:cubicBezTo>
                    <a:pt x="1020" y="17907"/>
                    <a:pt x="0" y="14245"/>
                    <a:pt x="0" y="10241"/>
                  </a:cubicBezTo>
                  <a:cubicBezTo>
                    <a:pt x="0" y="6548"/>
                    <a:pt x="925" y="2762"/>
                    <a:pt x="2371" y="0"/>
                  </a:cubicBezTo>
                  <a:cubicBezTo>
                    <a:pt x="711" y="7728"/>
                    <a:pt x="12685" y="16790"/>
                    <a:pt x="21600" y="8752"/>
                  </a:cubicBez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15" name="03"/>
            <p:cNvSpPr/>
            <p:nvPr/>
          </p:nvSpPr>
          <p:spPr>
            <a:xfrm>
              <a:off x="2456645" y="176947"/>
              <a:ext cx="2867238" cy="3757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52" y="0"/>
                  </a:moveTo>
                  <a:cubicBezTo>
                    <a:pt x="12228" y="1020"/>
                    <a:pt x="15300" y="2798"/>
                    <a:pt x="17566" y="5074"/>
                  </a:cubicBezTo>
                  <a:cubicBezTo>
                    <a:pt x="20203" y="7753"/>
                    <a:pt x="21600" y="10930"/>
                    <a:pt x="21600" y="14297"/>
                  </a:cubicBezTo>
                  <a:cubicBezTo>
                    <a:pt x="21600" y="15767"/>
                    <a:pt x="21321" y="17237"/>
                    <a:pt x="20793" y="18636"/>
                  </a:cubicBezTo>
                  <a:cubicBezTo>
                    <a:pt x="17907" y="20580"/>
                    <a:pt x="14245" y="21600"/>
                    <a:pt x="10241" y="21600"/>
                  </a:cubicBezTo>
                  <a:cubicBezTo>
                    <a:pt x="6548" y="21600"/>
                    <a:pt x="2762" y="20675"/>
                    <a:pt x="0" y="19229"/>
                  </a:cubicBezTo>
                  <a:cubicBezTo>
                    <a:pt x="7728" y="20889"/>
                    <a:pt x="16790" y="8915"/>
                    <a:pt x="8752" y="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16" name="02"/>
            <p:cNvSpPr/>
            <p:nvPr/>
          </p:nvSpPr>
          <p:spPr>
            <a:xfrm>
              <a:off x="176946" y="-1"/>
              <a:ext cx="3755409" cy="2870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848"/>
                  </a:moveTo>
                  <a:cubicBezTo>
                    <a:pt x="1020" y="9372"/>
                    <a:pt x="2798" y="6300"/>
                    <a:pt x="5074" y="4034"/>
                  </a:cubicBezTo>
                  <a:cubicBezTo>
                    <a:pt x="7753" y="1397"/>
                    <a:pt x="10930" y="0"/>
                    <a:pt x="14297" y="0"/>
                  </a:cubicBezTo>
                  <a:cubicBezTo>
                    <a:pt x="15767" y="0"/>
                    <a:pt x="17237" y="279"/>
                    <a:pt x="18636" y="807"/>
                  </a:cubicBezTo>
                  <a:cubicBezTo>
                    <a:pt x="20580" y="3693"/>
                    <a:pt x="21600" y="7355"/>
                    <a:pt x="21600" y="11359"/>
                  </a:cubicBezTo>
                  <a:cubicBezTo>
                    <a:pt x="21600" y="15052"/>
                    <a:pt x="20675" y="18838"/>
                    <a:pt x="19229" y="21600"/>
                  </a:cubicBezTo>
                  <a:cubicBezTo>
                    <a:pt x="20889" y="13872"/>
                    <a:pt x="8915" y="4810"/>
                    <a:pt x="0" y="12848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17" name="01"/>
            <p:cNvSpPr/>
            <p:nvPr/>
          </p:nvSpPr>
          <p:spPr>
            <a:xfrm>
              <a:off x="-1" y="1394962"/>
              <a:ext cx="2868955" cy="3757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8" y="21600"/>
                  </a:moveTo>
                  <a:cubicBezTo>
                    <a:pt x="9372" y="20580"/>
                    <a:pt x="6300" y="18802"/>
                    <a:pt x="4034" y="16526"/>
                  </a:cubicBezTo>
                  <a:cubicBezTo>
                    <a:pt x="1397" y="13847"/>
                    <a:pt x="0" y="10670"/>
                    <a:pt x="0" y="7303"/>
                  </a:cubicBezTo>
                  <a:cubicBezTo>
                    <a:pt x="0" y="5833"/>
                    <a:pt x="279" y="4363"/>
                    <a:pt x="807" y="2964"/>
                  </a:cubicBezTo>
                  <a:cubicBezTo>
                    <a:pt x="3693" y="1020"/>
                    <a:pt x="7355" y="0"/>
                    <a:pt x="11359" y="0"/>
                  </a:cubicBezTo>
                  <a:cubicBezTo>
                    <a:pt x="15052" y="0"/>
                    <a:pt x="18838" y="925"/>
                    <a:pt x="21600" y="2371"/>
                  </a:cubicBezTo>
                  <a:cubicBezTo>
                    <a:pt x="13872" y="711"/>
                    <a:pt x="4810" y="12685"/>
                    <a:pt x="12848" y="21600"/>
                  </a:cubicBezTo>
                  <a:close/>
                </a:path>
              </a:pathLst>
            </a:custGeom>
            <a:solidFill>
              <a:srgbClr val="9FC9A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18" name="Icon_03"/>
            <p:cNvSpPr/>
            <p:nvPr/>
          </p:nvSpPr>
          <p:spPr>
            <a:xfrm>
              <a:off x="1945765" y="3932752"/>
              <a:ext cx="936883" cy="902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0" y="4541"/>
                  </a:moveTo>
                  <a:cubicBezTo>
                    <a:pt x="8420" y="3191"/>
                    <a:pt x="9519" y="2086"/>
                    <a:pt x="10861" y="2086"/>
                  </a:cubicBezTo>
                  <a:cubicBezTo>
                    <a:pt x="12081" y="2086"/>
                    <a:pt x="13180" y="3191"/>
                    <a:pt x="13180" y="4541"/>
                  </a:cubicBezTo>
                  <a:cubicBezTo>
                    <a:pt x="13180" y="5891"/>
                    <a:pt x="12081" y="6873"/>
                    <a:pt x="10861" y="6873"/>
                  </a:cubicBezTo>
                  <a:cubicBezTo>
                    <a:pt x="9519" y="6873"/>
                    <a:pt x="8420" y="5891"/>
                    <a:pt x="8420" y="4541"/>
                  </a:cubicBezTo>
                  <a:close/>
                  <a:moveTo>
                    <a:pt x="14034" y="7977"/>
                  </a:moveTo>
                  <a:cubicBezTo>
                    <a:pt x="7688" y="7977"/>
                    <a:pt x="7688" y="7977"/>
                    <a:pt x="7688" y="7977"/>
                  </a:cubicBezTo>
                  <a:cubicBezTo>
                    <a:pt x="7200" y="7977"/>
                    <a:pt x="6834" y="8345"/>
                    <a:pt x="6834" y="8714"/>
                  </a:cubicBezTo>
                  <a:cubicBezTo>
                    <a:pt x="6834" y="14236"/>
                    <a:pt x="6834" y="14236"/>
                    <a:pt x="6834" y="14236"/>
                  </a:cubicBezTo>
                  <a:cubicBezTo>
                    <a:pt x="6834" y="14605"/>
                    <a:pt x="7200" y="14973"/>
                    <a:pt x="7688" y="14973"/>
                  </a:cubicBezTo>
                  <a:cubicBezTo>
                    <a:pt x="8420" y="14973"/>
                    <a:pt x="8420" y="14973"/>
                    <a:pt x="8420" y="14973"/>
                  </a:cubicBezTo>
                  <a:cubicBezTo>
                    <a:pt x="8420" y="20741"/>
                    <a:pt x="8420" y="20741"/>
                    <a:pt x="8420" y="20741"/>
                  </a:cubicBezTo>
                  <a:cubicBezTo>
                    <a:pt x="8420" y="21232"/>
                    <a:pt x="8786" y="21600"/>
                    <a:pt x="9275" y="21600"/>
                  </a:cubicBezTo>
                  <a:cubicBezTo>
                    <a:pt x="12447" y="21600"/>
                    <a:pt x="12447" y="21600"/>
                    <a:pt x="12447" y="21600"/>
                  </a:cubicBezTo>
                  <a:cubicBezTo>
                    <a:pt x="12814" y="21600"/>
                    <a:pt x="13180" y="21232"/>
                    <a:pt x="13180" y="20741"/>
                  </a:cubicBezTo>
                  <a:cubicBezTo>
                    <a:pt x="13180" y="14973"/>
                    <a:pt x="13180" y="14973"/>
                    <a:pt x="13180" y="14973"/>
                  </a:cubicBezTo>
                  <a:cubicBezTo>
                    <a:pt x="14034" y="14973"/>
                    <a:pt x="14034" y="14973"/>
                    <a:pt x="14034" y="14973"/>
                  </a:cubicBezTo>
                  <a:cubicBezTo>
                    <a:pt x="14400" y="14973"/>
                    <a:pt x="14766" y="14605"/>
                    <a:pt x="14766" y="14236"/>
                  </a:cubicBezTo>
                  <a:cubicBezTo>
                    <a:pt x="14766" y="8714"/>
                    <a:pt x="14766" y="8714"/>
                    <a:pt x="14766" y="8714"/>
                  </a:cubicBezTo>
                  <a:cubicBezTo>
                    <a:pt x="14766" y="8345"/>
                    <a:pt x="14400" y="7977"/>
                    <a:pt x="14034" y="7977"/>
                  </a:cubicBezTo>
                  <a:close/>
                  <a:moveTo>
                    <a:pt x="17817" y="4541"/>
                  </a:moveTo>
                  <a:cubicBezTo>
                    <a:pt x="19037" y="4541"/>
                    <a:pt x="20136" y="3559"/>
                    <a:pt x="20136" y="2332"/>
                  </a:cubicBezTo>
                  <a:cubicBezTo>
                    <a:pt x="20136" y="1105"/>
                    <a:pt x="19037" y="0"/>
                    <a:pt x="17817" y="0"/>
                  </a:cubicBezTo>
                  <a:cubicBezTo>
                    <a:pt x="16597" y="0"/>
                    <a:pt x="15620" y="1105"/>
                    <a:pt x="15620" y="2332"/>
                  </a:cubicBezTo>
                  <a:cubicBezTo>
                    <a:pt x="15620" y="3559"/>
                    <a:pt x="16597" y="4541"/>
                    <a:pt x="17817" y="4541"/>
                  </a:cubicBezTo>
                  <a:close/>
                  <a:moveTo>
                    <a:pt x="20868" y="5523"/>
                  </a:moveTo>
                  <a:cubicBezTo>
                    <a:pt x="15010" y="5523"/>
                    <a:pt x="15010" y="5523"/>
                    <a:pt x="15010" y="5523"/>
                  </a:cubicBezTo>
                  <a:cubicBezTo>
                    <a:pt x="14522" y="5523"/>
                    <a:pt x="14156" y="5768"/>
                    <a:pt x="14156" y="6259"/>
                  </a:cubicBezTo>
                  <a:cubicBezTo>
                    <a:pt x="14156" y="6382"/>
                    <a:pt x="14156" y="6382"/>
                    <a:pt x="14156" y="6382"/>
                  </a:cubicBezTo>
                  <a:cubicBezTo>
                    <a:pt x="15498" y="6505"/>
                    <a:pt x="16475" y="7486"/>
                    <a:pt x="16475" y="8714"/>
                  </a:cubicBezTo>
                  <a:cubicBezTo>
                    <a:pt x="16475" y="14236"/>
                    <a:pt x="16475" y="14236"/>
                    <a:pt x="16475" y="14236"/>
                  </a:cubicBezTo>
                  <a:cubicBezTo>
                    <a:pt x="16475" y="14973"/>
                    <a:pt x="16108" y="15586"/>
                    <a:pt x="15620" y="15955"/>
                  </a:cubicBezTo>
                  <a:cubicBezTo>
                    <a:pt x="15620" y="17427"/>
                    <a:pt x="15620" y="17427"/>
                    <a:pt x="15620" y="17427"/>
                  </a:cubicBezTo>
                  <a:cubicBezTo>
                    <a:pt x="15620" y="17795"/>
                    <a:pt x="15986" y="18164"/>
                    <a:pt x="16475" y="18164"/>
                  </a:cubicBezTo>
                  <a:cubicBezTo>
                    <a:pt x="19403" y="18164"/>
                    <a:pt x="19403" y="18164"/>
                    <a:pt x="19403" y="18164"/>
                  </a:cubicBezTo>
                  <a:cubicBezTo>
                    <a:pt x="19769" y="18164"/>
                    <a:pt x="20136" y="17795"/>
                    <a:pt x="20136" y="17427"/>
                  </a:cubicBezTo>
                  <a:cubicBezTo>
                    <a:pt x="20136" y="12027"/>
                    <a:pt x="20136" y="12027"/>
                    <a:pt x="20136" y="12027"/>
                  </a:cubicBezTo>
                  <a:cubicBezTo>
                    <a:pt x="20868" y="12027"/>
                    <a:pt x="20868" y="12027"/>
                    <a:pt x="20868" y="12027"/>
                  </a:cubicBezTo>
                  <a:cubicBezTo>
                    <a:pt x="21234" y="12027"/>
                    <a:pt x="21600" y="11782"/>
                    <a:pt x="21600" y="11291"/>
                  </a:cubicBezTo>
                  <a:cubicBezTo>
                    <a:pt x="21600" y="6259"/>
                    <a:pt x="21600" y="6259"/>
                    <a:pt x="21600" y="6259"/>
                  </a:cubicBezTo>
                  <a:cubicBezTo>
                    <a:pt x="21600" y="5768"/>
                    <a:pt x="21234" y="5523"/>
                    <a:pt x="20868" y="5523"/>
                  </a:cubicBezTo>
                  <a:close/>
                  <a:moveTo>
                    <a:pt x="5980" y="2332"/>
                  </a:moveTo>
                  <a:cubicBezTo>
                    <a:pt x="5980" y="1105"/>
                    <a:pt x="5003" y="0"/>
                    <a:pt x="3783" y="0"/>
                  </a:cubicBezTo>
                  <a:cubicBezTo>
                    <a:pt x="2563" y="0"/>
                    <a:pt x="1464" y="1105"/>
                    <a:pt x="1464" y="2332"/>
                  </a:cubicBezTo>
                  <a:cubicBezTo>
                    <a:pt x="1464" y="3559"/>
                    <a:pt x="2563" y="4541"/>
                    <a:pt x="3783" y="4541"/>
                  </a:cubicBezTo>
                  <a:cubicBezTo>
                    <a:pt x="5003" y="4541"/>
                    <a:pt x="5980" y="3559"/>
                    <a:pt x="5980" y="2332"/>
                  </a:cubicBezTo>
                  <a:close/>
                  <a:moveTo>
                    <a:pt x="0" y="6259"/>
                  </a:moveTo>
                  <a:cubicBezTo>
                    <a:pt x="0" y="11291"/>
                    <a:pt x="0" y="11291"/>
                    <a:pt x="0" y="11291"/>
                  </a:cubicBezTo>
                  <a:cubicBezTo>
                    <a:pt x="0" y="11782"/>
                    <a:pt x="366" y="12027"/>
                    <a:pt x="854" y="12027"/>
                  </a:cubicBezTo>
                  <a:cubicBezTo>
                    <a:pt x="1464" y="12027"/>
                    <a:pt x="1464" y="12027"/>
                    <a:pt x="1464" y="12027"/>
                  </a:cubicBezTo>
                  <a:cubicBezTo>
                    <a:pt x="1464" y="17427"/>
                    <a:pt x="1464" y="17427"/>
                    <a:pt x="1464" y="17427"/>
                  </a:cubicBezTo>
                  <a:cubicBezTo>
                    <a:pt x="1464" y="17795"/>
                    <a:pt x="1831" y="18164"/>
                    <a:pt x="2197" y="18164"/>
                  </a:cubicBezTo>
                  <a:cubicBezTo>
                    <a:pt x="5247" y="18164"/>
                    <a:pt x="5247" y="18164"/>
                    <a:pt x="5247" y="18164"/>
                  </a:cubicBezTo>
                  <a:cubicBezTo>
                    <a:pt x="5614" y="18164"/>
                    <a:pt x="5980" y="17795"/>
                    <a:pt x="5980" y="17427"/>
                  </a:cubicBezTo>
                  <a:cubicBezTo>
                    <a:pt x="5980" y="15955"/>
                    <a:pt x="5980" y="15955"/>
                    <a:pt x="5980" y="15955"/>
                  </a:cubicBezTo>
                  <a:cubicBezTo>
                    <a:pt x="5492" y="15586"/>
                    <a:pt x="5125" y="14973"/>
                    <a:pt x="5125" y="14236"/>
                  </a:cubicBezTo>
                  <a:cubicBezTo>
                    <a:pt x="5125" y="8714"/>
                    <a:pt x="5125" y="8714"/>
                    <a:pt x="5125" y="8714"/>
                  </a:cubicBezTo>
                  <a:cubicBezTo>
                    <a:pt x="5125" y="7486"/>
                    <a:pt x="6224" y="6505"/>
                    <a:pt x="7444" y="6382"/>
                  </a:cubicBezTo>
                  <a:cubicBezTo>
                    <a:pt x="7444" y="6259"/>
                    <a:pt x="7444" y="6259"/>
                    <a:pt x="7444" y="6259"/>
                  </a:cubicBezTo>
                  <a:cubicBezTo>
                    <a:pt x="7444" y="5768"/>
                    <a:pt x="7078" y="5523"/>
                    <a:pt x="6712" y="5523"/>
                  </a:cubicBezTo>
                  <a:cubicBezTo>
                    <a:pt x="854" y="5523"/>
                    <a:pt x="854" y="5523"/>
                    <a:pt x="854" y="5523"/>
                  </a:cubicBezTo>
                  <a:cubicBezTo>
                    <a:pt x="366" y="5523"/>
                    <a:pt x="0" y="5768"/>
                    <a:pt x="0" y="62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sp>
        <p:nvSpPr>
          <p:cNvPr id="820" name="&lt;project&gt; usually refers to the projects funding."/>
          <p:cNvSpPr txBox="1"/>
          <p:nvPr/>
        </p:nvSpPr>
        <p:spPr>
          <a:xfrm>
            <a:off x="1284799" y="4919914"/>
            <a:ext cx="2647822" cy="119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&lt;project&gt; usually refers to the projects funding.</a:t>
            </a:r>
          </a:p>
        </p:txBody>
      </p:sp>
      <p:sp>
        <p:nvSpPr>
          <p:cNvPr id="821" name="PROJECT"/>
          <p:cNvSpPr txBox="1"/>
          <p:nvPr/>
        </p:nvSpPr>
        <p:spPr>
          <a:xfrm>
            <a:off x="1821345" y="4224153"/>
            <a:ext cx="2091952" cy="48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6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PROJECT</a:t>
            </a:r>
          </a:p>
        </p:txBody>
      </p:sp>
      <p:sp>
        <p:nvSpPr>
          <p:cNvPr id="822" name="PROJECT NAME"/>
          <p:cNvSpPr txBox="1"/>
          <p:nvPr/>
        </p:nvSpPr>
        <p:spPr>
          <a:xfrm>
            <a:off x="9452633" y="4224153"/>
            <a:ext cx="2828882" cy="48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486B8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PROJECT NAME</a:t>
            </a:r>
          </a:p>
        </p:txBody>
      </p:sp>
      <p:sp>
        <p:nvSpPr>
          <p:cNvPr id="823" name="GROUP NAME"/>
          <p:cNvSpPr txBox="1"/>
          <p:nvPr/>
        </p:nvSpPr>
        <p:spPr>
          <a:xfrm>
            <a:off x="9472723" y="8455022"/>
            <a:ext cx="2530978" cy="48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E3B69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GROUP NAME</a:t>
            </a:r>
          </a:p>
        </p:txBody>
      </p:sp>
      <p:sp>
        <p:nvSpPr>
          <p:cNvPr id="824" name="USERNAME"/>
          <p:cNvSpPr txBox="1"/>
          <p:nvPr/>
        </p:nvSpPr>
        <p:spPr>
          <a:xfrm>
            <a:off x="1821345" y="8065565"/>
            <a:ext cx="2091952" cy="48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600" b="1">
                <a:solidFill>
                  <a:srgbClr val="82A48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USERNAME</a:t>
            </a:r>
          </a:p>
        </p:txBody>
      </p:sp>
      <p:sp>
        <p:nvSpPr>
          <p:cNvPr id="825" name="&lt;project_name&gt; is the name given by the C2 team. Almost exclusively the same as &lt;project&gt;."/>
          <p:cNvSpPr txBox="1"/>
          <p:nvPr/>
        </p:nvSpPr>
        <p:spPr>
          <a:xfrm>
            <a:off x="9505073" y="4946012"/>
            <a:ext cx="3093952" cy="193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&lt;project_name&gt; is the name given by the C2 team. Almost exclusively the same as &lt;project&gt;.</a:t>
            </a:r>
          </a:p>
        </p:txBody>
      </p:sp>
      <p:sp>
        <p:nvSpPr>
          <p:cNvPr id="826" name="&lt;group_name&gt;…"/>
          <p:cNvSpPr txBox="1"/>
          <p:nvPr/>
        </p:nvSpPr>
        <p:spPr>
          <a:xfrm>
            <a:off x="9505073" y="9020374"/>
            <a:ext cx="3093952" cy="3037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&lt;group_name&gt;</a:t>
            </a:r>
          </a:p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ID assigned by DTU. Refers to the UNIX group, e.g. the projects/users access to resources. </a:t>
            </a:r>
          </a:p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Often the same as &lt;project_name&gt;.</a:t>
            </a:r>
          </a:p>
        </p:txBody>
      </p:sp>
      <p:sp>
        <p:nvSpPr>
          <p:cNvPr id="827" name="&lt;username&gt;…"/>
          <p:cNvSpPr txBox="1"/>
          <p:nvPr/>
        </p:nvSpPr>
        <p:spPr>
          <a:xfrm>
            <a:off x="1284799" y="8718980"/>
            <a:ext cx="2647822" cy="230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&lt;username&gt; </a:t>
            </a:r>
          </a:p>
          <a:p>
            <a: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Your unique user ID. Can be connected to multiple projects and groups.</a:t>
            </a:r>
          </a:p>
        </p:txBody>
      </p:sp>
      <p:pic>
        <p:nvPicPr>
          <p:cNvPr id="828" name="ssh5.png" descr="ssh5.png"/>
          <p:cNvPicPr>
            <a:picLocks noChangeAspect="1"/>
          </p:cNvPicPr>
          <p:nvPr/>
        </p:nvPicPr>
        <p:blipFill>
          <a:blip r:embed="rId2"/>
          <a:srcRect r="1867"/>
          <a:stretch>
            <a:fillRect/>
          </a:stretch>
        </p:blipFill>
        <p:spPr>
          <a:xfrm>
            <a:off x="13682293" y="4887398"/>
            <a:ext cx="9619389" cy="6382431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Shape"/>
          <p:cNvSpPr/>
          <p:nvPr/>
        </p:nvSpPr>
        <p:spPr>
          <a:xfrm>
            <a:off x="6641317" y="5154210"/>
            <a:ext cx="667943" cy="876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0" extrusionOk="0">
                <a:moveTo>
                  <a:pt x="8540" y="4448"/>
                </a:moveTo>
                <a:cubicBezTo>
                  <a:pt x="9293" y="4256"/>
                  <a:pt x="10047" y="4256"/>
                  <a:pt x="10800" y="4256"/>
                </a:cubicBezTo>
                <a:cubicBezTo>
                  <a:pt x="11553" y="4256"/>
                  <a:pt x="12307" y="4256"/>
                  <a:pt x="13060" y="4448"/>
                </a:cubicBezTo>
                <a:cubicBezTo>
                  <a:pt x="14567" y="625"/>
                  <a:pt x="14567" y="625"/>
                  <a:pt x="14567" y="625"/>
                </a:cubicBezTo>
                <a:cubicBezTo>
                  <a:pt x="14819" y="242"/>
                  <a:pt x="14065" y="-140"/>
                  <a:pt x="13563" y="51"/>
                </a:cubicBezTo>
                <a:cubicBezTo>
                  <a:pt x="10800" y="1198"/>
                  <a:pt x="10800" y="1198"/>
                  <a:pt x="10800" y="1198"/>
                </a:cubicBezTo>
                <a:cubicBezTo>
                  <a:pt x="8037" y="51"/>
                  <a:pt x="8037" y="51"/>
                  <a:pt x="8037" y="51"/>
                </a:cubicBezTo>
                <a:cubicBezTo>
                  <a:pt x="7535" y="-140"/>
                  <a:pt x="6781" y="242"/>
                  <a:pt x="7033" y="625"/>
                </a:cubicBezTo>
                <a:lnTo>
                  <a:pt x="8540" y="4448"/>
                </a:lnTo>
                <a:close/>
                <a:moveTo>
                  <a:pt x="10800" y="4830"/>
                </a:moveTo>
                <a:cubicBezTo>
                  <a:pt x="4772" y="4830"/>
                  <a:pt x="0" y="11329"/>
                  <a:pt x="0" y="15917"/>
                </a:cubicBezTo>
                <a:cubicBezTo>
                  <a:pt x="0" y="20504"/>
                  <a:pt x="4772" y="21460"/>
                  <a:pt x="10800" y="21460"/>
                </a:cubicBezTo>
                <a:cubicBezTo>
                  <a:pt x="16828" y="21460"/>
                  <a:pt x="21600" y="20504"/>
                  <a:pt x="21600" y="15917"/>
                </a:cubicBezTo>
                <a:cubicBezTo>
                  <a:pt x="21600" y="11329"/>
                  <a:pt x="16828" y="4830"/>
                  <a:pt x="10800" y="4830"/>
                </a:cubicBezTo>
                <a:close/>
                <a:moveTo>
                  <a:pt x="11805" y="17064"/>
                </a:moveTo>
                <a:cubicBezTo>
                  <a:pt x="11805" y="18019"/>
                  <a:pt x="11805" y="18019"/>
                  <a:pt x="11805" y="18019"/>
                </a:cubicBezTo>
                <a:cubicBezTo>
                  <a:pt x="11805" y="18210"/>
                  <a:pt x="11553" y="18402"/>
                  <a:pt x="11051" y="18402"/>
                </a:cubicBezTo>
                <a:cubicBezTo>
                  <a:pt x="10549" y="18402"/>
                  <a:pt x="10549" y="18402"/>
                  <a:pt x="10549" y="18402"/>
                </a:cubicBezTo>
                <a:cubicBezTo>
                  <a:pt x="10298" y="18402"/>
                  <a:pt x="10047" y="18210"/>
                  <a:pt x="10047" y="18019"/>
                </a:cubicBezTo>
                <a:cubicBezTo>
                  <a:pt x="10047" y="17255"/>
                  <a:pt x="10047" y="17255"/>
                  <a:pt x="10047" y="17255"/>
                </a:cubicBezTo>
                <a:cubicBezTo>
                  <a:pt x="9293" y="17064"/>
                  <a:pt x="8288" y="16872"/>
                  <a:pt x="7535" y="16490"/>
                </a:cubicBezTo>
                <a:cubicBezTo>
                  <a:pt x="7284" y="16490"/>
                  <a:pt x="7284" y="16108"/>
                  <a:pt x="7284" y="15917"/>
                </a:cubicBezTo>
                <a:cubicBezTo>
                  <a:pt x="8037" y="15343"/>
                  <a:pt x="8037" y="15343"/>
                  <a:pt x="8037" y="15343"/>
                </a:cubicBezTo>
                <a:cubicBezTo>
                  <a:pt x="8037" y="15152"/>
                  <a:pt x="8540" y="14961"/>
                  <a:pt x="8791" y="15152"/>
                </a:cubicBezTo>
                <a:cubicBezTo>
                  <a:pt x="9293" y="15534"/>
                  <a:pt x="10047" y="15534"/>
                  <a:pt x="10549" y="15534"/>
                </a:cubicBezTo>
                <a:cubicBezTo>
                  <a:pt x="11302" y="15534"/>
                  <a:pt x="11553" y="15343"/>
                  <a:pt x="11553" y="14961"/>
                </a:cubicBezTo>
                <a:cubicBezTo>
                  <a:pt x="11553" y="14005"/>
                  <a:pt x="7535" y="13814"/>
                  <a:pt x="7535" y="11711"/>
                </a:cubicBezTo>
                <a:cubicBezTo>
                  <a:pt x="7535" y="10373"/>
                  <a:pt x="8288" y="9609"/>
                  <a:pt x="10047" y="9418"/>
                </a:cubicBezTo>
                <a:cubicBezTo>
                  <a:pt x="10047" y="8462"/>
                  <a:pt x="10047" y="8462"/>
                  <a:pt x="10047" y="8462"/>
                </a:cubicBezTo>
                <a:cubicBezTo>
                  <a:pt x="10047" y="8271"/>
                  <a:pt x="10298" y="8079"/>
                  <a:pt x="10549" y="8079"/>
                </a:cubicBezTo>
                <a:cubicBezTo>
                  <a:pt x="11051" y="8079"/>
                  <a:pt x="11051" y="8079"/>
                  <a:pt x="11051" y="8079"/>
                </a:cubicBezTo>
                <a:cubicBezTo>
                  <a:pt x="11553" y="8079"/>
                  <a:pt x="11805" y="8271"/>
                  <a:pt x="11805" y="8462"/>
                </a:cubicBezTo>
                <a:cubicBezTo>
                  <a:pt x="11805" y="9418"/>
                  <a:pt x="11805" y="9418"/>
                  <a:pt x="11805" y="9418"/>
                </a:cubicBezTo>
                <a:cubicBezTo>
                  <a:pt x="12558" y="9418"/>
                  <a:pt x="13060" y="9609"/>
                  <a:pt x="13563" y="9991"/>
                </a:cubicBezTo>
                <a:cubicBezTo>
                  <a:pt x="13814" y="10182"/>
                  <a:pt x="14065" y="10564"/>
                  <a:pt x="13814" y="10756"/>
                </a:cubicBezTo>
                <a:cubicBezTo>
                  <a:pt x="13060" y="11138"/>
                  <a:pt x="13060" y="11138"/>
                  <a:pt x="13060" y="11138"/>
                </a:cubicBezTo>
                <a:cubicBezTo>
                  <a:pt x="13060" y="11329"/>
                  <a:pt x="12558" y="11329"/>
                  <a:pt x="12307" y="11329"/>
                </a:cubicBezTo>
                <a:cubicBezTo>
                  <a:pt x="12056" y="11138"/>
                  <a:pt x="11553" y="10947"/>
                  <a:pt x="11051" y="10947"/>
                </a:cubicBezTo>
                <a:cubicBezTo>
                  <a:pt x="10298" y="10947"/>
                  <a:pt x="10047" y="11138"/>
                  <a:pt x="10047" y="11520"/>
                </a:cubicBezTo>
                <a:cubicBezTo>
                  <a:pt x="10047" y="12476"/>
                  <a:pt x="14316" y="12476"/>
                  <a:pt x="14316" y="14770"/>
                </a:cubicBezTo>
                <a:cubicBezTo>
                  <a:pt x="14316" y="15917"/>
                  <a:pt x="13312" y="16872"/>
                  <a:pt x="11805" y="17064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323E4E"/>
            </a:solidFill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30" name="Shape"/>
          <p:cNvSpPr/>
          <p:nvPr/>
        </p:nvSpPr>
        <p:spPr>
          <a:xfrm>
            <a:off x="6114267" y="5154195"/>
            <a:ext cx="589627" cy="814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" y="17100"/>
                </a:moveTo>
                <a:cubicBezTo>
                  <a:pt x="900" y="17100"/>
                  <a:pt x="900" y="17100"/>
                  <a:pt x="900" y="17100"/>
                </a:cubicBezTo>
                <a:cubicBezTo>
                  <a:pt x="450" y="16920"/>
                  <a:pt x="225" y="16740"/>
                  <a:pt x="0" y="16740"/>
                </a:cubicBezTo>
                <a:cubicBezTo>
                  <a:pt x="0" y="18180"/>
                  <a:pt x="0" y="18180"/>
                  <a:pt x="0" y="18180"/>
                </a:cubicBezTo>
                <a:cubicBezTo>
                  <a:pt x="0" y="18720"/>
                  <a:pt x="2025" y="19620"/>
                  <a:pt x="5625" y="19620"/>
                </a:cubicBezTo>
                <a:cubicBezTo>
                  <a:pt x="6075" y="19620"/>
                  <a:pt x="6525" y="19620"/>
                  <a:pt x="6750" y="1962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525" y="17640"/>
                  <a:pt x="6075" y="17640"/>
                  <a:pt x="5625" y="17640"/>
                </a:cubicBezTo>
                <a:cubicBezTo>
                  <a:pt x="3825" y="17640"/>
                  <a:pt x="2250" y="17460"/>
                  <a:pt x="900" y="17100"/>
                </a:cubicBezTo>
                <a:close/>
                <a:moveTo>
                  <a:pt x="10125" y="10800"/>
                </a:moveTo>
                <a:cubicBezTo>
                  <a:pt x="10575" y="10620"/>
                  <a:pt x="11025" y="10620"/>
                  <a:pt x="11475" y="10620"/>
                </a:cubicBezTo>
                <a:cubicBezTo>
                  <a:pt x="10800" y="10440"/>
                  <a:pt x="10575" y="10260"/>
                  <a:pt x="10125" y="10080"/>
                </a:cubicBezTo>
                <a:lnTo>
                  <a:pt x="10125" y="10800"/>
                </a:lnTo>
                <a:close/>
                <a:moveTo>
                  <a:pt x="10125" y="7560"/>
                </a:moveTo>
                <a:cubicBezTo>
                  <a:pt x="10125" y="9000"/>
                  <a:pt x="10125" y="9000"/>
                  <a:pt x="10125" y="9000"/>
                </a:cubicBezTo>
                <a:cubicBezTo>
                  <a:pt x="10125" y="9720"/>
                  <a:pt x="12375" y="10440"/>
                  <a:pt x="15975" y="10440"/>
                </a:cubicBezTo>
                <a:cubicBezTo>
                  <a:pt x="19350" y="10440"/>
                  <a:pt x="21600" y="9720"/>
                  <a:pt x="21600" y="9000"/>
                </a:cubicBezTo>
                <a:cubicBezTo>
                  <a:pt x="21600" y="7560"/>
                  <a:pt x="21600" y="7560"/>
                  <a:pt x="21600" y="7560"/>
                </a:cubicBezTo>
                <a:cubicBezTo>
                  <a:pt x="20475" y="8280"/>
                  <a:pt x="18000" y="8640"/>
                  <a:pt x="15975" y="8640"/>
                </a:cubicBezTo>
                <a:cubicBezTo>
                  <a:pt x="13725" y="8640"/>
                  <a:pt x="11250" y="8280"/>
                  <a:pt x="10125" y="7560"/>
                </a:cubicBezTo>
                <a:close/>
                <a:moveTo>
                  <a:pt x="12825" y="5940"/>
                </a:moveTo>
                <a:cubicBezTo>
                  <a:pt x="11700" y="5760"/>
                  <a:pt x="10800" y="5400"/>
                  <a:pt x="10125" y="5040"/>
                </a:cubicBezTo>
                <a:cubicBezTo>
                  <a:pt x="10125" y="6480"/>
                  <a:pt x="10125" y="6480"/>
                  <a:pt x="10125" y="6480"/>
                </a:cubicBezTo>
                <a:cubicBezTo>
                  <a:pt x="10125" y="7200"/>
                  <a:pt x="12375" y="7920"/>
                  <a:pt x="15975" y="7920"/>
                </a:cubicBezTo>
                <a:cubicBezTo>
                  <a:pt x="19350" y="7920"/>
                  <a:pt x="21600" y="7200"/>
                  <a:pt x="21600" y="6480"/>
                </a:cubicBezTo>
                <a:cubicBezTo>
                  <a:pt x="21600" y="5040"/>
                  <a:pt x="21600" y="5040"/>
                  <a:pt x="21600" y="5040"/>
                </a:cubicBezTo>
                <a:cubicBezTo>
                  <a:pt x="20475" y="5760"/>
                  <a:pt x="18000" y="6120"/>
                  <a:pt x="15975" y="6120"/>
                </a:cubicBezTo>
                <a:cubicBezTo>
                  <a:pt x="14850" y="6120"/>
                  <a:pt x="13725" y="5940"/>
                  <a:pt x="12825" y="5940"/>
                </a:cubicBezTo>
                <a:close/>
                <a:moveTo>
                  <a:pt x="15975" y="2880"/>
                </a:moveTo>
                <a:cubicBezTo>
                  <a:pt x="19350" y="2880"/>
                  <a:pt x="21600" y="2160"/>
                  <a:pt x="21600" y="1440"/>
                </a:cubicBezTo>
                <a:cubicBezTo>
                  <a:pt x="21600" y="900"/>
                  <a:pt x="19350" y="0"/>
                  <a:pt x="15975" y="0"/>
                </a:cubicBezTo>
                <a:cubicBezTo>
                  <a:pt x="12375" y="0"/>
                  <a:pt x="10125" y="900"/>
                  <a:pt x="10125" y="1440"/>
                </a:cubicBezTo>
                <a:cubicBezTo>
                  <a:pt x="10125" y="2160"/>
                  <a:pt x="12375" y="2880"/>
                  <a:pt x="15975" y="2880"/>
                </a:cubicBezTo>
                <a:close/>
                <a:moveTo>
                  <a:pt x="14850" y="720"/>
                </a:moveTo>
                <a:cubicBezTo>
                  <a:pt x="14850" y="720"/>
                  <a:pt x="15075" y="720"/>
                  <a:pt x="15075" y="720"/>
                </a:cubicBezTo>
                <a:cubicBezTo>
                  <a:pt x="15525" y="720"/>
                  <a:pt x="15525" y="720"/>
                  <a:pt x="15525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6200" y="720"/>
                  <a:pt x="16425" y="720"/>
                  <a:pt x="16650" y="900"/>
                </a:cubicBezTo>
                <a:cubicBezTo>
                  <a:pt x="16875" y="900"/>
                  <a:pt x="16875" y="900"/>
                  <a:pt x="16875" y="900"/>
                </a:cubicBezTo>
                <a:cubicBezTo>
                  <a:pt x="16650" y="1080"/>
                  <a:pt x="16650" y="1080"/>
                  <a:pt x="16650" y="1080"/>
                </a:cubicBezTo>
                <a:cubicBezTo>
                  <a:pt x="16650" y="1080"/>
                  <a:pt x="16425" y="1080"/>
                  <a:pt x="16425" y="1080"/>
                </a:cubicBezTo>
                <a:cubicBezTo>
                  <a:pt x="16200" y="1080"/>
                  <a:pt x="15975" y="1080"/>
                  <a:pt x="15750" y="1080"/>
                </a:cubicBezTo>
                <a:cubicBezTo>
                  <a:pt x="15525" y="1080"/>
                  <a:pt x="15075" y="1080"/>
                  <a:pt x="15075" y="1080"/>
                </a:cubicBezTo>
                <a:cubicBezTo>
                  <a:pt x="15075" y="1260"/>
                  <a:pt x="15300" y="1260"/>
                  <a:pt x="15975" y="1260"/>
                </a:cubicBezTo>
                <a:cubicBezTo>
                  <a:pt x="16425" y="1260"/>
                  <a:pt x="17325" y="1260"/>
                  <a:pt x="17550" y="1620"/>
                </a:cubicBezTo>
                <a:cubicBezTo>
                  <a:pt x="17550" y="1800"/>
                  <a:pt x="17325" y="1800"/>
                  <a:pt x="16650" y="1980"/>
                </a:cubicBezTo>
                <a:cubicBezTo>
                  <a:pt x="16650" y="1980"/>
                  <a:pt x="16650" y="1980"/>
                  <a:pt x="16650" y="1980"/>
                </a:cubicBezTo>
                <a:cubicBezTo>
                  <a:pt x="16650" y="1980"/>
                  <a:pt x="16650" y="1980"/>
                  <a:pt x="16425" y="1980"/>
                </a:cubicBezTo>
                <a:cubicBezTo>
                  <a:pt x="15975" y="1980"/>
                  <a:pt x="15975" y="1980"/>
                  <a:pt x="15975" y="1980"/>
                </a:cubicBezTo>
                <a:cubicBezTo>
                  <a:pt x="15975" y="2160"/>
                  <a:pt x="15750" y="1980"/>
                  <a:pt x="15750" y="1980"/>
                </a:cubicBezTo>
                <a:cubicBezTo>
                  <a:pt x="15750" y="1980"/>
                  <a:pt x="15750" y="1980"/>
                  <a:pt x="15750" y="1980"/>
                </a:cubicBezTo>
                <a:cubicBezTo>
                  <a:pt x="15300" y="1980"/>
                  <a:pt x="14850" y="1800"/>
                  <a:pt x="14625" y="1800"/>
                </a:cubicBezTo>
                <a:cubicBezTo>
                  <a:pt x="14625" y="1800"/>
                  <a:pt x="14625" y="1800"/>
                  <a:pt x="14625" y="180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300" y="1620"/>
                  <a:pt x="15750" y="1800"/>
                  <a:pt x="15975" y="1620"/>
                </a:cubicBezTo>
                <a:cubicBezTo>
                  <a:pt x="16200" y="1620"/>
                  <a:pt x="16650" y="1620"/>
                  <a:pt x="16650" y="1620"/>
                </a:cubicBezTo>
                <a:cubicBezTo>
                  <a:pt x="16650" y="1620"/>
                  <a:pt x="16425" y="1440"/>
                  <a:pt x="15750" y="1440"/>
                </a:cubicBezTo>
                <a:cubicBezTo>
                  <a:pt x="15300" y="1440"/>
                  <a:pt x="14400" y="1440"/>
                  <a:pt x="14175" y="1080"/>
                </a:cubicBezTo>
                <a:cubicBezTo>
                  <a:pt x="14175" y="900"/>
                  <a:pt x="14400" y="900"/>
                  <a:pt x="15075" y="720"/>
                </a:cubicBezTo>
                <a:lnTo>
                  <a:pt x="14850" y="720"/>
                </a:lnTo>
                <a:close/>
                <a:moveTo>
                  <a:pt x="2700" y="14940"/>
                </a:moveTo>
                <a:cubicBezTo>
                  <a:pt x="2700" y="14940"/>
                  <a:pt x="2700" y="14940"/>
                  <a:pt x="2700" y="14940"/>
                </a:cubicBezTo>
                <a:cubicBezTo>
                  <a:pt x="1350" y="14760"/>
                  <a:pt x="450" y="14580"/>
                  <a:pt x="0" y="1422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6020"/>
                  <a:pt x="450" y="16200"/>
                  <a:pt x="1125" y="16560"/>
                </a:cubicBezTo>
                <a:cubicBezTo>
                  <a:pt x="1125" y="16560"/>
                  <a:pt x="1125" y="16560"/>
                  <a:pt x="1125" y="16560"/>
                </a:cubicBezTo>
                <a:cubicBezTo>
                  <a:pt x="2250" y="16920"/>
                  <a:pt x="4050" y="17100"/>
                  <a:pt x="5625" y="17100"/>
                </a:cubicBezTo>
                <a:cubicBezTo>
                  <a:pt x="6075" y="17100"/>
                  <a:pt x="6525" y="17100"/>
                  <a:pt x="6750" y="1710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525" y="15120"/>
                  <a:pt x="6075" y="15120"/>
                  <a:pt x="5625" y="15120"/>
                </a:cubicBezTo>
                <a:cubicBezTo>
                  <a:pt x="4500" y="15120"/>
                  <a:pt x="3600" y="15120"/>
                  <a:pt x="2700" y="14940"/>
                </a:cubicBezTo>
                <a:close/>
                <a:moveTo>
                  <a:pt x="10125" y="2520"/>
                </a:moveTo>
                <a:cubicBezTo>
                  <a:pt x="10125" y="3960"/>
                  <a:pt x="10125" y="3960"/>
                  <a:pt x="10125" y="3960"/>
                </a:cubicBezTo>
                <a:cubicBezTo>
                  <a:pt x="10125" y="3960"/>
                  <a:pt x="10125" y="3960"/>
                  <a:pt x="10125" y="3960"/>
                </a:cubicBezTo>
                <a:cubicBezTo>
                  <a:pt x="10125" y="4500"/>
                  <a:pt x="11250" y="5040"/>
                  <a:pt x="13050" y="5220"/>
                </a:cubicBezTo>
                <a:cubicBezTo>
                  <a:pt x="13725" y="5400"/>
                  <a:pt x="14850" y="5400"/>
                  <a:pt x="15975" y="5400"/>
                </a:cubicBezTo>
                <a:cubicBezTo>
                  <a:pt x="19350" y="5400"/>
                  <a:pt x="21600" y="4680"/>
                  <a:pt x="21600" y="3960"/>
                </a:cubicBezTo>
                <a:cubicBezTo>
                  <a:pt x="21600" y="2520"/>
                  <a:pt x="21600" y="2520"/>
                  <a:pt x="21600" y="2520"/>
                </a:cubicBezTo>
                <a:cubicBezTo>
                  <a:pt x="20475" y="3240"/>
                  <a:pt x="18000" y="3600"/>
                  <a:pt x="15975" y="3600"/>
                </a:cubicBezTo>
                <a:cubicBezTo>
                  <a:pt x="13725" y="3600"/>
                  <a:pt x="11250" y="3240"/>
                  <a:pt x="10125" y="2520"/>
                </a:cubicBezTo>
                <a:close/>
                <a:moveTo>
                  <a:pt x="9450" y="9540"/>
                </a:moveTo>
                <a:cubicBezTo>
                  <a:pt x="9225" y="9540"/>
                  <a:pt x="9225" y="9540"/>
                  <a:pt x="9225" y="9540"/>
                </a:cubicBezTo>
                <a:cubicBezTo>
                  <a:pt x="8325" y="9180"/>
                  <a:pt x="6975" y="9180"/>
                  <a:pt x="5625" y="9180"/>
                </a:cubicBezTo>
                <a:cubicBezTo>
                  <a:pt x="2025" y="9180"/>
                  <a:pt x="0" y="10080"/>
                  <a:pt x="0" y="10620"/>
                </a:cubicBezTo>
                <a:cubicBezTo>
                  <a:pt x="0" y="11160"/>
                  <a:pt x="2025" y="12060"/>
                  <a:pt x="5625" y="12060"/>
                </a:cubicBezTo>
                <a:cubicBezTo>
                  <a:pt x="6075" y="12060"/>
                  <a:pt x="6525" y="12060"/>
                  <a:pt x="6975" y="12060"/>
                </a:cubicBezTo>
                <a:cubicBezTo>
                  <a:pt x="7425" y="11520"/>
                  <a:pt x="8325" y="11160"/>
                  <a:pt x="9450" y="10800"/>
                </a:cubicBezTo>
                <a:lnTo>
                  <a:pt x="9450" y="9540"/>
                </a:lnTo>
                <a:close/>
                <a:moveTo>
                  <a:pt x="6525" y="10980"/>
                </a:moveTo>
                <a:cubicBezTo>
                  <a:pt x="6525" y="10980"/>
                  <a:pt x="6525" y="10980"/>
                  <a:pt x="6525" y="10980"/>
                </a:cubicBezTo>
                <a:cubicBezTo>
                  <a:pt x="6525" y="11160"/>
                  <a:pt x="6525" y="11160"/>
                  <a:pt x="6300" y="11160"/>
                </a:cubicBezTo>
                <a:cubicBezTo>
                  <a:pt x="5850" y="11160"/>
                  <a:pt x="5850" y="11160"/>
                  <a:pt x="5850" y="11160"/>
                </a:cubicBezTo>
                <a:cubicBezTo>
                  <a:pt x="5625" y="11160"/>
                  <a:pt x="5625" y="11160"/>
                  <a:pt x="5625" y="10980"/>
                </a:cubicBezTo>
                <a:cubicBezTo>
                  <a:pt x="5625" y="10980"/>
                  <a:pt x="5625" y="10980"/>
                  <a:pt x="5625" y="10980"/>
                </a:cubicBezTo>
                <a:cubicBezTo>
                  <a:pt x="5175" y="10980"/>
                  <a:pt x="4725" y="10980"/>
                  <a:pt x="4500" y="10800"/>
                </a:cubicBezTo>
                <a:cubicBezTo>
                  <a:pt x="4500" y="10800"/>
                  <a:pt x="4500" y="10800"/>
                  <a:pt x="4500" y="10800"/>
                </a:cubicBezTo>
                <a:cubicBezTo>
                  <a:pt x="4725" y="10620"/>
                  <a:pt x="4725" y="10620"/>
                  <a:pt x="4725" y="10620"/>
                </a:cubicBezTo>
                <a:cubicBezTo>
                  <a:pt x="4725" y="10620"/>
                  <a:pt x="4950" y="10620"/>
                  <a:pt x="4950" y="10620"/>
                </a:cubicBezTo>
                <a:cubicBezTo>
                  <a:pt x="4950" y="10620"/>
                  <a:pt x="4950" y="10620"/>
                  <a:pt x="4950" y="10620"/>
                </a:cubicBezTo>
                <a:cubicBezTo>
                  <a:pt x="5175" y="10800"/>
                  <a:pt x="5625" y="10800"/>
                  <a:pt x="5850" y="10800"/>
                </a:cubicBezTo>
                <a:cubicBezTo>
                  <a:pt x="6075" y="10800"/>
                  <a:pt x="6525" y="10800"/>
                  <a:pt x="6525" y="10620"/>
                </a:cubicBezTo>
                <a:cubicBezTo>
                  <a:pt x="6300" y="10620"/>
                  <a:pt x="6300" y="10620"/>
                  <a:pt x="5625" y="10440"/>
                </a:cubicBezTo>
                <a:cubicBezTo>
                  <a:pt x="5175" y="10440"/>
                  <a:pt x="4275" y="10440"/>
                  <a:pt x="4050" y="10260"/>
                </a:cubicBezTo>
                <a:cubicBezTo>
                  <a:pt x="4050" y="10080"/>
                  <a:pt x="4275" y="9900"/>
                  <a:pt x="4725" y="9900"/>
                </a:cubicBezTo>
                <a:cubicBezTo>
                  <a:pt x="4725" y="9720"/>
                  <a:pt x="4725" y="9720"/>
                  <a:pt x="4725" y="9720"/>
                </a:cubicBezTo>
                <a:cubicBezTo>
                  <a:pt x="4725" y="9720"/>
                  <a:pt x="4725" y="9720"/>
                  <a:pt x="4950" y="9720"/>
                </a:cubicBezTo>
                <a:cubicBezTo>
                  <a:pt x="5400" y="9720"/>
                  <a:pt x="5400" y="9720"/>
                  <a:pt x="5400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6075" y="9900"/>
                  <a:pt x="6300" y="9900"/>
                  <a:pt x="6525" y="9900"/>
                </a:cubicBezTo>
                <a:cubicBezTo>
                  <a:pt x="6750" y="9900"/>
                  <a:pt x="6750" y="9900"/>
                  <a:pt x="6750" y="9900"/>
                </a:cubicBezTo>
                <a:cubicBezTo>
                  <a:pt x="6525" y="10080"/>
                  <a:pt x="6525" y="10080"/>
                  <a:pt x="6525" y="10080"/>
                </a:cubicBezTo>
                <a:cubicBezTo>
                  <a:pt x="6300" y="10080"/>
                  <a:pt x="6300" y="10080"/>
                  <a:pt x="6300" y="10080"/>
                </a:cubicBezTo>
                <a:cubicBezTo>
                  <a:pt x="6075" y="10080"/>
                  <a:pt x="5850" y="10080"/>
                  <a:pt x="5625" y="10080"/>
                </a:cubicBezTo>
                <a:cubicBezTo>
                  <a:pt x="5175" y="10080"/>
                  <a:pt x="4950" y="10080"/>
                  <a:pt x="4950" y="10080"/>
                </a:cubicBezTo>
                <a:cubicBezTo>
                  <a:pt x="4950" y="10260"/>
                  <a:pt x="5175" y="10260"/>
                  <a:pt x="5850" y="10260"/>
                </a:cubicBezTo>
                <a:cubicBezTo>
                  <a:pt x="6300" y="10260"/>
                  <a:pt x="7200" y="10440"/>
                  <a:pt x="7200" y="10620"/>
                </a:cubicBezTo>
                <a:cubicBezTo>
                  <a:pt x="7425" y="10800"/>
                  <a:pt x="6975" y="10980"/>
                  <a:pt x="6525" y="10980"/>
                </a:cubicBezTo>
                <a:close/>
                <a:moveTo>
                  <a:pt x="19800" y="15120"/>
                </a:moveTo>
                <a:cubicBezTo>
                  <a:pt x="19800" y="15120"/>
                  <a:pt x="19800" y="15120"/>
                  <a:pt x="19800" y="15120"/>
                </a:cubicBezTo>
                <a:cubicBezTo>
                  <a:pt x="20925" y="14940"/>
                  <a:pt x="21600" y="14400"/>
                  <a:pt x="21600" y="14040"/>
                </a:cubicBezTo>
                <a:cubicBezTo>
                  <a:pt x="21600" y="12600"/>
                  <a:pt x="21600" y="12600"/>
                  <a:pt x="21600" y="12600"/>
                </a:cubicBezTo>
                <a:cubicBezTo>
                  <a:pt x="21150" y="12780"/>
                  <a:pt x="20475" y="13140"/>
                  <a:pt x="19800" y="13320"/>
                </a:cubicBezTo>
                <a:lnTo>
                  <a:pt x="19800" y="15120"/>
                </a:lnTo>
                <a:close/>
                <a:moveTo>
                  <a:pt x="13275" y="11160"/>
                </a:moveTo>
                <a:cubicBezTo>
                  <a:pt x="9900" y="11160"/>
                  <a:pt x="7650" y="11880"/>
                  <a:pt x="7650" y="12600"/>
                </a:cubicBezTo>
                <a:cubicBezTo>
                  <a:pt x="7650" y="13140"/>
                  <a:pt x="9900" y="14040"/>
                  <a:pt x="13275" y="14040"/>
                </a:cubicBezTo>
                <a:cubicBezTo>
                  <a:pt x="16875" y="14040"/>
                  <a:pt x="19125" y="13140"/>
                  <a:pt x="19125" y="12600"/>
                </a:cubicBezTo>
                <a:cubicBezTo>
                  <a:pt x="19125" y="11880"/>
                  <a:pt x="16875" y="11160"/>
                  <a:pt x="13275" y="11160"/>
                </a:cubicBezTo>
                <a:close/>
                <a:moveTo>
                  <a:pt x="14175" y="13140"/>
                </a:moveTo>
                <a:cubicBezTo>
                  <a:pt x="14400" y="13140"/>
                  <a:pt x="14400" y="13140"/>
                  <a:pt x="14400" y="13140"/>
                </a:cubicBezTo>
                <a:cubicBezTo>
                  <a:pt x="14400" y="13320"/>
                  <a:pt x="14400" y="13320"/>
                  <a:pt x="14175" y="13320"/>
                </a:cubicBezTo>
                <a:cubicBezTo>
                  <a:pt x="13725" y="13320"/>
                  <a:pt x="13725" y="13320"/>
                  <a:pt x="13725" y="13320"/>
                </a:cubicBezTo>
                <a:cubicBezTo>
                  <a:pt x="13500" y="13320"/>
                  <a:pt x="13500" y="13320"/>
                  <a:pt x="13500" y="13140"/>
                </a:cubicBezTo>
                <a:cubicBezTo>
                  <a:pt x="13500" y="13140"/>
                  <a:pt x="13500" y="13140"/>
                  <a:pt x="13500" y="13140"/>
                </a:cubicBezTo>
                <a:cubicBezTo>
                  <a:pt x="13050" y="13140"/>
                  <a:pt x="12600" y="13140"/>
                  <a:pt x="12375" y="12960"/>
                </a:cubicBezTo>
                <a:cubicBezTo>
                  <a:pt x="12375" y="12960"/>
                  <a:pt x="12375" y="12960"/>
                  <a:pt x="12375" y="12960"/>
                </a:cubicBezTo>
                <a:cubicBezTo>
                  <a:pt x="12600" y="12780"/>
                  <a:pt x="12600" y="12780"/>
                  <a:pt x="12600" y="12780"/>
                </a:cubicBezTo>
                <a:cubicBezTo>
                  <a:pt x="12600" y="12780"/>
                  <a:pt x="12825" y="12780"/>
                  <a:pt x="12825" y="12780"/>
                </a:cubicBezTo>
                <a:cubicBezTo>
                  <a:pt x="12825" y="12780"/>
                  <a:pt x="12825" y="12780"/>
                  <a:pt x="12825" y="12780"/>
                </a:cubicBezTo>
                <a:cubicBezTo>
                  <a:pt x="13050" y="12960"/>
                  <a:pt x="13500" y="12960"/>
                  <a:pt x="13725" y="12960"/>
                </a:cubicBezTo>
                <a:cubicBezTo>
                  <a:pt x="13950" y="12960"/>
                  <a:pt x="14400" y="12960"/>
                  <a:pt x="14400" y="12780"/>
                </a:cubicBezTo>
                <a:cubicBezTo>
                  <a:pt x="14175" y="12780"/>
                  <a:pt x="14175" y="12780"/>
                  <a:pt x="13500" y="12600"/>
                </a:cubicBezTo>
                <a:cubicBezTo>
                  <a:pt x="13050" y="12600"/>
                  <a:pt x="12150" y="12600"/>
                  <a:pt x="11925" y="12420"/>
                </a:cubicBezTo>
                <a:cubicBezTo>
                  <a:pt x="11925" y="12240"/>
                  <a:pt x="12150" y="12060"/>
                  <a:pt x="12600" y="12060"/>
                </a:cubicBezTo>
                <a:cubicBezTo>
                  <a:pt x="12600" y="11880"/>
                  <a:pt x="12600" y="11880"/>
                  <a:pt x="12600" y="11880"/>
                </a:cubicBezTo>
                <a:cubicBezTo>
                  <a:pt x="12600" y="11880"/>
                  <a:pt x="12600" y="11880"/>
                  <a:pt x="12825" y="11880"/>
                </a:cubicBezTo>
                <a:cubicBezTo>
                  <a:pt x="13275" y="11880"/>
                  <a:pt x="13275" y="11880"/>
                  <a:pt x="13275" y="11880"/>
                </a:cubicBezTo>
                <a:cubicBezTo>
                  <a:pt x="13275" y="11880"/>
                  <a:pt x="13500" y="11880"/>
                  <a:pt x="13500" y="11880"/>
                </a:cubicBezTo>
                <a:cubicBezTo>
                  <a:pt x="13500" y="11880"/>
                  <a:pt x="13500" y="11880"/>
                  <a:pt x="13500" y="11880"/>
                </a:cubicBezTo>
                <a:cubicBezTo>
                  <a:pt x="13950" y="12060"/>
                  <a:pt x="14175" y="12060"/>
                  <a:pt x="14400" y="12060"/>
                </a:cubicBezTo>
                <a:cubicBezTo>
                  <a:pt x="14400" y="12060"/>
                  <a:pt x="14625" y="12060"/>
                  <a:pt x="14400" y="1206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3950" y="12240"/>
                  <a:pt x="13725" y="12240"/>
                  <a:pt x="13275" y="12240"/>
                </a:cubicBezTo>
                <a:cubicBezTo>
                  <a:pt x="13050" y="12240"/>
                  <a:pt x="12825" y="12240"/>
                  <a:pt x="12825" y="12240"/>
                </a:cubicBezTo>
                <a:cubicBezTo>
                  <a:pt x="12825" y="12420"/>
                  <a:pt x="13050" y="12420"/>
                  <a:pt x="13725" y="12420"/>
                </a:cubicBezTo>
                <a:cubicBezTo>
                  <a:pt x="14175" y="12420"/>
                  <a:pt x="15075" y="12600"/>
                  <a:pt x="15075" y="12780"/>
                </a:cubicBezTo>
                <a:cubicBezTo>
                  <a:pt x="15300" y="12960"/>
                  <a:pt x="14850" y="13140"/>
                  <a:pt x="14175" y="13140"/>
                </a:cubicBezTo>
                <a:close/>
                <a:moveTo>
                  <a:pt x="19800" y="12600"/>
                </a:moveTo>
                <a:cubicBezTo>
                  <a:pt x="19800" y="12600"/>
                  <a:pt x="19800" y="12600"/>
                  <a:pt x="19800" y="12600"/>
                </a:cubicBezTo>
                <a:cubicBezTo>
                  <a:pt x="20925" y="12240"/>
                  <a:pt x="21600" y="11880"/>
                  <a:pt x="21600" y="11520"/>
                </a:cubicBezTo>
                <a:cubicBezTo>
                  <a:pt x="21600" y="10080"/>
                  <a:pt x="21600" y="10080"/>
                  <a:pt x="21600" y="10080"/>
                </a:cubicBezTo>
                <a:cubicBezTo>
                  <a:pt x="20700" y="10620"/>
                  <a:pt x="19350" y="10800"/>
                  <a:pt x="17775" y="10980"/>
                </a:cubicBezTo>
                <a:cubicBezTo>
                  <a:pt x="19125" y="11340"/>
                  <a:pt x="19800" y="11880"/>
                  <a:pt x="19800" y="12600"/>
                </a:cubicBezTo>
                <a:close/>
                <a:moveTo>
                  <a:pt x="7650" y="13500"/>
                </a:moveTo>
                <a:cubicBezTo>
                  <a:pt x="7650" y="15120"/>
                  <a:pt x="7650" y="15120"/>
                  <a:pt x="7650" y="15120"/>
                </a:cubicBezTo>
                <a:cubicBezTo>
                  <a:pt x="7650" y="15660"/>
                  <a:pt x="9900" y="16560"/>
                  <a:pt x="13275" y="16560"/>
                </a:cubicBezTo>
                <a:cubicBezTo>
                  <a:pt x="16875" y="16560"/>
                  <a:pt x="19125" y="15660"/>
                  <a:pt x="19125" y="15120"/>
                </a:cubicBezTo>
                <a:cubicBezTo>
                  <a:pt x="19125" y="13500"/>
                  <a:pt x="19125" y="13500"/>
                  <a:pt x="19125" y="13500"/>
                </a:cubicBezTo>
                <a:cubicBezTo>
                  <a:pt x="18000" y="14220"/>
                  <a:pt x="15525" y="14580"/>
                  <a:pt x="13275" y="14580"/>
                </a:cubicBezTo>
                <a:cubicBezTo>
                  <a:pt x="11025" y="14580"/>
                  <a:pt x="8775" y="14220"/>
                  <a:pt x="7650" y="13500"/>
                </a:cubicBezTo>
                <a:close/>
                <a:moveTo>
                  <a:pt x="7650" y="18540"/>
                </a:move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980"/>
                  <a:pt x="7650" y="19980"/>
                </a:cubicBezTo>
                <a:cubicBezTo>
                  <a:pt x="7650" y="20160"/>
                  <a:pt x="7650" y="20160"/>
                  <a:pt x="7650" y="20160"/>
                </a:cubicBezTo>
                <a:cubicBezTo>
                  <a:pt x="7650" y="20700"/>
                  <a:pt x="9900" y="21600"/>
                  <a:pt x="13275" y="21600"/>
                </a:cubicBezTo>
                <a:cubicBezTo>
                  <a:pt x="16875" y="21600"/>
                  <a:pt x="19125" y="20700"/>
                  <a:pt x="19125" y="20160"/>
                </a:cubicBezTo>
                <a:cubicBezTo>
                  <a:pt x="19125" y="18540"/>
                  <a:pt x="19125" y="18540"/>
                  <a:pt x="19125" y="18540"/>
                </a:cubicBezTo>
                <a:cubicBezTo>
                  <a:pt x="18000" y="19260"/>
                  <a:pt x="15525" y="19620"/>
                  <a:pt x="13275" y="19620"/>
                </a:cubicBezTo>
                <a:cubicBezTo>
                  <a:pt x="11025" y="19620"/>
                  <a:pt x="8775" y="19260"/>
                  <a:pt x="7650" y="18540"/>
                </a:cubicBezTo>
                <a:close/>
                <a:moveTo>
                  <a:pt x="7650" y="16020"/>
                </a:moveTo>
                <a:cubicBezTo>
                  <a:pt x="7650" y="17640"/>
                  <a:pt x="7650" y="17640"/>
                  <a:pt x="7650" y="17640"/>
                </a:cubicBezTo>
                <a:cubicBezTo>
                  <a:pt x="7650" y="18180"/>
                  <a:pt x="9900" y="19080"/>
                  <a:pt x="13275" y="19080"/>
                </a:cubicBezTo>
                <a:cubicBezTo>
                  <a:pt x="16875" y="19080"/>
                  <a:pt x="19125" y="18180"/>
                  <a:pt x="19125" y="17640"/>
                </a:cubicBezTo>
                <a:cubicBezTo>
                  <a:pt x="19125" y="16020"/>
                  <a:pt x="19125" y="16020"/>
                  <a:pt x="19125" y="16020"/>
                </a:cubicBezTo>
                <a:cubicBezTo>
                  <a:pt x="18000" y="16740"/>
                  <a:pt x="15525" y="17100"/>
                  <a:pt x="13275" y="17100"/>
                </a:cubicBezTo>
                <a:cubicBezTo>
                  <a:pt x="11025" y="17100"/>
                  <a:pt x="8775" y="16740"/>
                  <a:pt x="7650" y="16020"/>
                </a:cubicBezTo>
                <a:close/>
                <a:moveTo>
                  <a:pt x="6525" y="12600"/>
                </a:moveTo>
                <a:cubicBezTo>
                  <a:pt x="6525" y="12600"/>
                  <a:pt x="6300" y="12600"/>
                  <a:pt x="6300" y="12600"/>
                </a:cubicBezTo>
                <a:cubicBezTo>
                  <a:pt x="6075" y="12600"/>
                  <a:pt x="5850" y="12780"/>
                  <a:pt x="5625" y="12780"/>
                </a:cubicBezTo>
                <a:cubicBezTo>
                  <a:pt x="5175" y="12780"/>
                  <a:pt x="4725" y="12600"/>
                  <a:pt x="4500" y="12600"/>
                </a:cubicBezTo>
                <a:cubicBezTo>
                  <a:pt x="3600" y="12600"/>
                  <a:pt x="2700" y="12420"/>
                  <a:pt x="1800" y="12240"/>
                </a:cubicBezTo>
                <a:cubicBezTo>
                  <a:pt x="1125" y="12240"/>
                  <a:pt x="450" y="11880"/>
                  <a:pt x="0" y="1170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13140"/>
                  <a:pt x="0" y="13140"/>
                  <a:pt x="0" y="13320"/>
                </a:cubicBezTo>
                <a:cubicBezTo>
                  <a:pt x="0" y="13500"/>
                  <a:pt x="225" y="13500"/>
                  <a:pt x="225" y="13680"/>
                </a:cubicBezTo>
                <a:cubicBezTo>
                  <a:pt x="900" y="13860"/>
                  <a:pt x="1575" y="14040"/>
                  <a:pt x="2025" y="14220"/>
                </a:cubicBezTo>
                <a:cubicBezTo>
                  <a:pt x="2925" y="14400"/>
                  <a:pt x="3825" y="14580"/>
                  <a:pt x="4725" y="14580"/>
                </a:cubicBezTo>
                <a:cubicBezTo>
                  <a:pt x="5175" y="14580"/>
                  <a:pt x="5850" y="14580"/>
                  <a:pt x="6300" y="14580"/>
                </a:cubicBezTo>
                <a:cubicBezTo>
                  <a:pt x="6300" y="14580"/>
                  <a:pt x="6750" y="14580"/>
                  <a:pt x="6750" y="14580"/>
                </a:cubicBezTo>
                <a:cubicBezTo>
                  <a:pt x="6750" y="14400"/>
                  <a:pt x="6750" y="14400"/>
                  <a:pt x="6750" y="14400"/>
                </a:cubicBezTo>
                <a:cubicBezTo>
                  <a:pt x="6750" y="14040"/>
                  <a:pt x="6750" y="13860"/>
                  <a:pt x="6750" y="13500"/>
                </a:cubicBezTo>
                <a:cubicBezTo>
                  <a:pt x="6750" y="12960"/>
                  <a:pt x="6750" y="12960"/>
                  <a:pt x="6750" y="12960"/>
                </a:cubicBezTo>
                <a:cubicBezTo>
                  <a:pt x="6750" y="12780"/>
                  <a:pt x="6750" y="12780"/>
                  <a:pt x="6750" y="12600"/>
                </a:cubicBezTo>
                <a:cubicBezTo>
                  <a:pt x="6750" y="12600"/>
                  <a:pt x="6525" y="12600"/>
                  <a:pt x="6525" y="12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31" name="UNIX"/>
          <p:cNvSpPr txBox="1"/>
          <p:nvPr/>
        </p:nvSpPr>
        <p:spPr>
          <a:xfrm>
            <a:off x="6998941" y="9284524"/>
            <a:ext cx="982595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UNIX</a:t>
            </a:r>
          </a:p>
        </p:txBody>
      </p:sp>
      <p:sp>
        <p:nvSpPr>
          <p:cNvPr id="832" name="Shape"/>
          <p:cNvSpPr/>
          <p:nvPr/>
        </p:nvSpPr>
        <p:spPr>
          <a:xfrm>
            <a:off x="4756017" y="7081339"/>
            <a:ext cx="762863" cy="448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0" y="0"/>
                </a:cubicBezTo>
                <a:cubicBezTo>
                  <a:pt x="300" y="0"/>
                  <a:pt x="600" y="0"/>
                  <a:pt x="900" y="0"/>
                </a:cubicBezTo>
                <a:cubicBezTo>
                  <a:pt x="900" y="7200"/>
                  <a:pt x="900" y="14400"/>
                  <a:pt x="900" y="21600"/>
                </a:cubicBezTo>
                <a:cubicBezTo>
                  <a:pt x="600" y="21600"/>
                  <a:pt x="300" y="21600"/>
                  <a:pt x="0" y="21600"/>
                </a:cubicBezTo>
                <a:close/>
                <a:moveTo>
                  <a:pt x="1200" y="21600"/>
                </a:moveTo>
                <a:cubicBezTo>
                  <a:pt x="1200" y="14400"/>
                  <a:pt x="1200" y="7200"/>
                  <a:pt x="1200" y="0"/>
                </a:cubicBezTo>
                <a:cubicBezTo>
                  <a:pt x="1500" y="0"/>
                  <a:pt x="1500" y="0"/>
                  <a:pt x="1800" y="0"/>
                </a:cubicBezTo>
                <a:cubicBezTo>
                  <a:pt x="1800" y="7200"/>
                  <a:pt x="1800" y="14400"/>
                  <a:pt x="1800" y="21600"/>
                </a:cubicBezTo>
                <a:cubicBezTo>
                  <a:pt x="1500" y="21600"/>
                  <a:pt x="1500" y="21600"/>
                  <a:pt x="1200" y="21600"/>
                </a:cubicBezTo>
                <a:close/>
                <a:moveTo>
                  <a:pt x="2400" y="21600"/>
                </a:moveTo>
                <a:cubicBezTo>
                  <a:pt x="2400" y="14400"/>
                  <a:pt x="2400" y="7200"/>
                  <a:pt x="2400" y="0"/>
                </a:cubicBezTo>
                <a:cubicBezTo>
                  <a:pt x="2400" y="0"/>
                  <a:pt x="2700" y="0"/>
                  <a:pt x="2700" y="0"/>
                </a:cubicBezTo>
                <a:cubicBezTo>
                  <a:pt x="2700" y="7200"/>
                  <a:pt x="2700" y="14400"/>
                  <a:pt x="2700" y="21600"/>
                </a:cubicBezTo>
                <a:cubicBezTo>
                  <a:pt x="2700" y="21600"/>
                  <a:pt x="2700" y="21600"/>
                  <a:pt x="2400" y="21600"/>
                </a:cubicBezTo>
                <a:close/>
                <a:moveTo>
                  <a:pt x="4200" y="21600"/>
                </a:moveTo>
                <a:cubicBezTo>
                  <a:pt x="4200" y="14400"/>
                  <a:pt x="4200" y="7200"/>
                  <a:pt x="4200" y="0"/>
                </a:cubicBezTo>
                <a:cubicBezTo>
                  <a:pt x="4500" y="0"/>
                  <a:pt x="4500" y="0"/>
                  <a:pt x="4800" y="0"/>
                </a:cubicBezTo>
                <a:cubicBezTo>
                  <a:pt x="4800" y="7200"/>
                  <a:pt x="4800" y="14400"/>
                  <a:pt x="4800" y="21600"/>
                </a:cubicBezTo>
                <a:cubicBezTo>
                  <a:pt x="4500" y="21600"/>
                  <a:pt x="4500" y="21600"/>
                  <a:pt x="4200" y="21600"/>
                </a:cubicBezTo>
                <a:close/>
                <a:moveTo>
                  <a:pt x="5700" y="21600"/>
                </a:moveTo>
                <a:cubicBezTo>
                  <a:pt x="5700" y="14400"/>
                  <a:pt x="5700" y="7200"/>
                  <a:pt x="5700" y="0"/>
                </a:cubicBezTo>
                <a:cubicBezTo>
                  <a:pt x="6000" y="0"/>
                  <a:pt x="6300" y="0"/>
                  <a:pt x="6600" y="0"/>
                </a:cubicBezTo>
                <a:cubicBezTo>
                  <a:pt x="6600" y="7200"/>
                  <a:pt x="6600" y="14400"/>
                  <a:pt x="6600" y="21600"/>
                </a:cubicBezTo>
                <a:cubicBezTo>
                  <a:pt x="6300" y="21600"/>
                  <a:pt x="6000" y="21600"/>
                  <a:pt x="5700" y="21600"/>
                </a:cubicBezTo>
                <a:close/>
                <a:moveTo>
                  <a:pt x="7800" y="21600"/>
                </a:moveTo>
                <a:cubicBezTo>
                  <a:pt x="7800" y="14400"/>
                  <a:pt x="7800" y="7200"/>
                  <a:pt x="7800" y="0"/>
                </a:cubicBezTo>
                <a:cubicBezTo>
                  <a:pt x="7800" y="0"/>
                  <a:pt x="8100" y="0"/>
                  <a:pt x="8100" y="0"/>
                </a:cubicBezTo>
                <a:cubicBezTo>
                  <a:pt x="8100" y="7200"/>
                  <a:pt x="8100" y="14400"/>
                  <a:pt x="8100" y="21600"/>
                </a:cubicBezTo>
                <a:cubicBezTo>
                  <a:pt x="8100" y="21600"/>
                  <a:pt x="7800" y="21600"/>
                  <a:pt x="7800" y="21600"/>
                </a:cubicBezTo>
                <a:close/>
                <a:moveTo>
                  <a:pt x="8400" y="21600"/>
                </a:moveTo>
                <a:cubicBezTo>
                  <a:pt x="8400" y="14400"/>
                  <a:pt x="8400" y="7200"/>
                  <a:pt x="8400" y="0"/>
                </a:cubicBezTo>
                <a:cubicBezTo>
                  <a:pt x="8700" y="0"/>
                  <a:pt x="8700" y="0"/>
                  <a:pt x="9000" y="0"/>
                </a:cubicBezTo>
                <a:cubicBezTo>
                  <a:pt x="9000" y="7200"/>
                  <a:pt x="9000" y="14400"/>
                  <a:pt x="9000" y="21600"/>
                </a:cubicBezTo>
                <a:cubicBezTo>
                  <a:pt x="8700" y="21600"/>
                  <a:pt x="8700" y="21600"/>
                  <a:pt x="8400" y="21600"/>
                </a:cubicBezTo>
                <a:close/>
                <a:moveTo>
                  <a:pt x="9300" y="21600"/>
                </a:moveTo>
                <a:cubicBezTo>
                  <a:pt x="9300" y="14400"/>
                  <a:pt x="9300" y="7200"/>
                  <a:pt x="9300" y="0"/>
                </a:cubicBezTo>
                <a:cubicBezTo>
                  <a:pt x="9300" y="0"/>
                  <a:pt x="9600" y="0"/>
                  <a:pt x="9600" y="0"/>
                </a:cubicBezTo>
                <a:cubicBezTo>
                  <a:pt x="9600" y="7200"/>
                  <a:pt x="9600" y="14400"/>
                  <a:pt x="9600" y="21600"/>
                </a:cubicBezTo>
                <a:cubicBezTo>
                  <a:pt x="9600" y="21600"/>
                  <a:pt x="9300" y="21600"/>
                  <a:pt x="9300" y="21600"/>
                </a:cubicBezTo>
                <a:close/>
                <a:moveTo>
                  <a:pt x="10800" y="21600"/>
                </a:moveTo>
                <a:cubicBezTo>
                  <a:pt x="10800" y="14400"/>
                  <a:pt x="10800" y="7200"/>
                  <a:pt x="10800" y="0"/>
                </a:cubicBezTo>
                <a:cubicBezTo>
                  <a:pt x="11100" y="0"/>
                  <a:pt x="11400" y="0"/>
                  <a:pt x="11400" y="0"/>
                </a:cubicBezTo>
                <a:cubicBezTo>
                  <a:pt x="11400" y="7200"/>
                  <a:pt x="11400" y="14400"/>
                  <a:pt x="11400" y="21600"/>
                </a:cubicBezTo>
                <a:cubicBezTo>
                  <a:pt x="11400" y="21600"/>
                  <a:pt x="11100" y="21600"/>
                  <a:pt x="10800" y="21600"/>
                </a:cubicBezTo>
                <a:close/>
                <a:moveTo>
                  <a:pt x="12600" y="21600"/>
                </a:moveTo>
                <a:cubicBezTo>
                  <a:pt x="12600" y="14400"/>
                  <a:pt x="12600" y="7200"/>
                  <a:pt x="12600" y="0"/>
                </a:cubicBezTo>
                <a:cubicBezTo>
                  <a:pt x="12900" y="0"/>
                  <a:pt x="13200" y="0"/>
                  <a:pt x="13500" y="0"/>
                </a:cubicBezTo>
                <a:cubicBezTo>
                  <a:pt x="13500" y="7200"/>
                  <a:pt x="13500" y="14400"/>
                  <a:pt x="13500" y="21600"/>
                </a:cubicBezTo>
                <a:cubicBezTo>
                  <a:pt x="13200" y="21600"/>
                  <a:pt x="12900" y="21600"/>
                  <a:pt x="12600" y="21600"/>
                </a:cubicBezTo>
                <a:close/>
                <a:moveTo>
                  <a:pt x="14100" y="21600"/>
                </a:moveTo>
                <a:cubicBezTo>
                  <a:pt x="14100" y="14400"/>
                  <a:pt x="14100" y="7200"/>
                  <a:pt x="14100" y="0"/>
                </a:cubicBezTo>
                <a:cubicBezTo>
                  <a:pt x="14400" y="0"/>
                  <a:pt x="14700" y="0"/>
                  <a:pt x="15000" y="0"/>
                </a:cubicBezTo>
                <a:cubicBezTo>
                  <a:pt x="15000" y="7200"/>
                  <a:pt x="15000" y="14400"/>
                  <a:pt x="15000" y="21600"/>
                </a:cubicBezTo>
                <a:cubicBezTo>
                  <a:pt x="14700" y="21600"/>
                  <a:pt x="14400" y="21600"/>
                  <a:pt x="14100" y="21600"/>
                </a:cubicBezTo>
                <a:close/>
                <a:moveTo>
                  <a:pt x="15600" y="21600"/>
                </a:moveTo>
                <a:cubicBezTo>
                  <a:pt x="15600" y="14400"/>
                  <a:pt x="15600" y="7200"/>
                  <a:pt x="15600" y="0"/>
                </a:cubicBezTo>
                <a:cubicBezTo>
                  <a:pt x="15900" y="0"/>
                  <a:pt x="16200" y="0"/>
                  <a:pt x="16500" y="0"/>
                </a:cubicBezTo>
                <a:cubicBezTo>
                  <a:pt x="16500" y="7200"/>
                  <a:pt x="16500" y="14400"/>
                  <a:pt x="16500" y="21600"/>
                </a:cubicBezTo>
                <a:cubicBezTo>
                  <a:pt x="16200" y="21600"/>
                  <a:pt x="15900" y="21600"/>
                  <a:pt x="15600" y="21600"/>
                </a:cubicBezTo>
                <a:close/>
                <a:moveTo>
                  <a:pt x="16800" y="21600"/>
                </a:moveTo>
                <a:cubicBezTo>
                  <a:pt x="16800" y="14400"/>
                  <a:pt x="16800" y="7200"/>
                  <a:pt x="16800" y="0"/>
                </a:cubicBezTo>
                <a:cubicBezTo>
                  <a:pt x="17100" y="0"/>
                  <a:pt x="17400" y="0"/>
                  <a:pt x="17700" y="0"/>
                </a:cubicBezTo>
                <a:cubicBezTo>
                  <a:pt x="17700" y="7200"/>
                  <a:pt x="17700" y="14400"/>
                  <a:pt x="17700" y="21600"/>
                </a:cubicBezTo>
                <a:cubicBezTo>
                  <a:pt x="17400" y="21600"/>
                  <a:pt x="17100" y="21600"/>
                  <a:pt x="16800" y="21600"/>
                </a:cubicBezTo>
                <a:close/>
                <a:moveTo>
                  <a:pt x="18600" y="21600"/>
                </a:moveTo>
                <a:cubicBezTo>
                  <a:pt x="18600" y="14400"/>
                  <a:pt x="18600" y="7200"/>
                  <a:pt x="18600" y="0"/>
                </a:cubicBezTo>
                <a:cubicBezTo>
                  <a:pt x="19200" y="0"/>
                  <a:pt x="19500" y="0"/>
                  <a:pt x="19800" y="0"/>
                </a:cubicBezTo>
                <a:cubicBezTo>
                  <a:pt x="19800" y="7200"/>
                  <a:pt x="19800" y="14400"/>
                  <a:pt x="19800" y="21600"/>
                </a:cubicBezTo>
                <a:cubicBezTo>
                  <a:pt x="19500" y="21600"/>
                  <a:pt x="19200" y="21600"/>
                  <a:pt x="18600" y="21600"/>
                </a:cubicBezTo>
                <a:close/>
                <a:moveTo>
                  <a:pt x="20100" y="21600"/>
                </a:moveTo>
                <a:cubicBezTo>
                  <a:pt x="20100" y="14400"/>
                  <a:pt x="20100" y="7200"/>
                  <a:pt x="20100" y="0"/>
                </a:cubicBezTo>
                <a:cubicBezTo>
                  <a:pt x="20400" y="0"/>
                  <a:pt x="20400" y="0"/>
                  <a:pt x="20700" y="0"/>
                </a:cubicBezTo>
                <a:cubicBezTo>
                  <a:pt x="20700" y="7200"/>
                  <a:pt x="20700" y="14400"/>
                  <a:pt x="20700" y="21600"/>
                </a:cubicBezTo>
                <a:cubicBezTo>
                  <a:pt x="20400" y="21600"/>
                  <a:pt x="20400" y="21600"/>
                  <a:pt x="20100" y="21600"/>
                </a:cubicBezTo>
                <a:close/>
                <a:moveTo>
                  <a:pt x="21000" y="21600"/>
                </a:moveTo>
                <a:cubicBezTo>
                  <a:pt x="21000" y="14400"/>
                  <a:pt x="21000" y="7200"/>
                  <a:pt x="21000" y="0"/>
                </a:cubicBezTo>
                <a:cubicBezTo>
                  <a:pt x="21300" y="0"/>
                  <a:pt x="21600" y="0"/>
                  <a:pt x="21600" y="0"/>
                </a:cubicBezTo>
                <a:cubicBezTo>
                  <a:pt x="21600" y="7200"/>
                  <a:pt x="21600" y="14400"/>
                  <a:pt x="21600" y="21600"/>
                </a:cubicBezTo>
                <a:cubicBezTo>
                  <a:pt x="21600" y="21600"/>
                  <a:pt x="21300" y="21600"/>
                  <a:pt x="2100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33" name="Shape"/>
          <p:cNvSpPr/>
          <p:nvPr/>
        </p:nvSpPr>
        <p:spPr>
          <a:xfrm>
            <a:off x="4484025" y="7361663"/>
            <a:ext cx="589627" cy="719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79997F"/>
            </a:solidFill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34" name="Organisation"/>
          <p:cNvSpPr/>
          <p:nvPr/>
        </p:nvSpPr>
        <p:spPr>
          <a:xfrm>
            <a:off x="8118657" y="6822178"/>
            <a:ext cx="1125187" cy="966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60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60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60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797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35" name="Type in &lt;id&gt; to get this information"/>
          <p:cNvSpPr txBox="1"/>
          <p:nvPr/>
        </p:nvSpPr>
        <p:spPr>
          <a:xfrm>
            <a:off x="13643635" y="4173051"/>
            <a:ext cx="5528558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Type in &lt;id&gt; to get this information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roup"/>
          <p:cNvGrpSpPr/>
          <p:nvPr/>
        </p:nvGrpSpPr>
        <p:grpSpPr>
          <a:xfrm>
            <a:off x="1560061" y="1483329"/>
            <a:ext cx="12508228" cy="978612"/>
            <a:chOff x="0" y="-1"/>
            <a:chExt cx="12508227" cy="978611"/>
          </a:xfrm>
        </p:grpSpPr>
        <p:sp>
          <p:nvSpPr>
            <p:cNvPr id="837" name="GOOD TO KNOW"/>
            <p:cNvSpPr txBox="1"/>
            <p:nvPr/>
          </p:nvSpPr>
          <p:spPr>
            <a:xfrm>
              <a:off x="659625" y="62584"/>
              <a:ext cx="11848602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GOOD TO KNOW</a:t>
              </a:r>
            </a:p>
          </p:txBody>
        </p:sp>
        <p:sp>
          <p:nvSpPr>
            <p:cNvPr id="838" name="Rectangle"/>
            <p:cNvSpPr/>
            <p:nvPr/>
          </p:nvSpPr>
          <p:spPr>
            <a:xfrm rot="5400000">
              <a:off x="-401205" y="401202"/>
              <a:ext cx="978612" cy="176204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40" name="https://www.computerome.dk/"/>
          <p:cNvSpPr txBox="1"/>
          <p:nvPr/>
        </p:nvSpPr>
        <p:spPr>
          <a:xfrm>
            <a:off x="12111863" y="4340619"/>
            <a:ext cx="1117729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https://www.computerome.dk</a:t>
            </a:r>
            <a:r>
              <a:rPr>
                <a:solidFill>
                  <a:srgbClr val="999999"/>
                </a:solidFill>
              </a:rPr>
              <a:t>/</a:t>
            </a:r>
          </a:p>
        </p:txBody>
      </p:sp>
      <p:sp>
        <p:nvSpPr>
          <p:cNvPr id="841" name="Freeform 43"/>
          <p:cNvSpPr/>
          <p:nvPr/>
        </p:nvSpPr>
        <p:spPr>
          <a:xfrm>
            <a:off x="-27461" y="3756774"/>
            <a:ext cx="11410181" cy="1662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627F89">
              <a:alpha val="9032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42" name="Freeform 43"/>
          <p:cNvSpPr/>
          <p:nvPr/>
        </p:nvSpPr>
        <p:spPr>
          <a:xfrm>
            <a:off x="-4290" y="5033998"/>
            <a:ext cx="10202522" cy="1662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B8A99B">
              <a:alpha val="8529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43" name="Freeform 45"/>
          <p:cNvSpPr/>
          <p:nvPr/>
        </p:nvSpPr>
        <p:spPr>
          <a:xfrm>
            <a:off x="-48853" y="8864587"/>
            <a:ext cx="6614134" cy="1663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337" extrusionOk="0">
                <a:moveTo>
                  <a:pt x="17058" y="21223"/>
                </a:moveTo>
                <a:cubicBezTo>
                  <a:pt x="21438" y="11310"/>
                  <a:pt x="21438" y="11310"/>
                  <a:pt x="21438" y="11310"/>
                </a:cubicBezTo>
                <a:cubicBezTo>
                  <a:pt x="21600" y="10943"/>
                  <a:pt x="21600" y="10393"/>
                  <a:pt x="21438" y="10026"/>
                </a:cubicBezTo>
                <a:cubicBezTo>
                  <a:pt x="17058" y="113"/>
                  <a:pt x="17058" y="113"/>
                  <a:pt x="17058" y="113"/>
                </a:cubicBezTo>
                <a:cubicBezTo>
                  <a:pt x="16950" y="-132"/>
                  <a:pt x="16761" y="52"/>
                  <a:pt x="16761" y="358"/>
                </a:cubicBezTo>
                <a:cubicBezTo>
                  <a:pt x="16761" y="2438"/>
                  <a:pt x="16761" y="2438"/>
                  <a:pt x="1676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98"/>
                  <a:pt x="0" y="18898"/>
                  <a:pt x="0" y="18898"/>
                </a:cubicBezTo>
                <a:cubicBezTo>
                  <a:pt x="16761" y="18898"/>
                  <a:pt x="16761" y="18898"/>
                  <a:pt x="16761" y="18898"/>
                </a:cubicBezTo>
                <a:cubicBezTo>
                  <a:pt x="16761" y="20978"/>
                  <a:pt x="16761" y="20978"/>
                  <a:pt x="16761" y="20978"/>
                </a:cubicBezTo>
                <a:cubicBezTo>
                  <a:pt x="16761" y="21284"/>
                  <a:pt x="16950" y="21468"/>
                  <a:pt x="17058" y="21223"/>
                </a:cubicBezTo>
                <a:close/>
              </a:path>
            </a:pathLst>
          </a:custGeom>
          <a:solidFill>
            <a:srgbClr val="9A1726">
              <a:alpha val="83979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44" name="Текст 2"/>
          <p:cNvSpPr txBox="1"/>
          <p:nvPr/>
        </p:nvSpPr>
        <p:spPr>
          <a:xfrm>
            <a:off x="564924" y="4392045"/>
            <a:ext cx="7977924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COMPUTEROME 2.0 WIKI - FIND EVERYTHING HERE</a:t>
            </a:r>
          </a:p>
        </p:txBody>
      </p:sp>
      <p:sp>
        <p:nvSpPr>
          <p:cNvPr id="845" name="Текст 2"/>
          <p:cNvSpPr txBox="1"/>
          <p:nvPr/>
        </p:nvSpPr>
        <p:spPr>
          <a:xfrm>
            <a:off x="564923" y="5656086"/>
            <a:ext cx="7163638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2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VIDEO TUTORIALS - HELPFUL TO WINDOWS USERS</a:t>
            </a:r>
          </a:p>
        </p:txBody>
      </p:sp>
      <p:sp>
        <p:nvSpPr>
          <p:cNvPr id="846" name="Текст 2"/>
          <p:cNvSpPr txBox="1"/>
          <p:nvPr/>
        </p:nvSpPr>
        <p:spPr>
          <a:xfrm>
            <a:off x="2204572" y="8131133"/>
            <a:ext cx="3227835" cy="789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1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CHECK YOUR USAGE ON C2</a:t>
            </a:r>
          </a:p>
        </p:txBody>
      </p:sp>
      <p:sp>
        <p:nvSpPr>
          <p:cNvPr id="847" name="Freeform 46"/>
          <p:cNvSpPr/>
          <p:nvPr/>
        </p:nvSpPr>
        <p:spPr>
          <a:xfrm>
            <a:off x="-17918" y="6311654"/>
            <a:ext cx="8900691" cy="1663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extrusionOk="0">
                <a:moveTo>
                  <a:pt x="18147" y="21223"/>
                </a:moveTo>
                <a:cubicBezTo>
                  <a:pt x="21477" y="11310"/>
                  <a:pt x="21477" y="11310"/>
                  <a:pt x="21477" y="11310"/>
                </a:cubicBezTo>
                <a:cubicBezTo>
                  <a:pt x="21600" y="10943"/>
                  <a:pt x="21600" y="10393"/>
                  <a:pt x="21477" y="10026"/>
                </a:cubicBezTo>
                <a:cubicBezTo>
                  <a:pt x="18147" y="113"/>
                  <a:pt x="18147" y="113"/>
                  <a:pt x="18147" y="113"/>
                </a:cubicBezTo>
                <a:cubicBezTo>
                  <a:pt x="18065" y="-132"/>
                  <a:pt x="17921" y="52"/>
                  <a:pt x="17921" y="358"/>
                </a:cubicBezTo>
                <a:cubicBezTo>
                  <a:pt x="17921" y="2438"/>
                  <a:pt x="17921" y="2438"/>
                  <a:pt x="1792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37"/>
                  <a:pt x="0" y="18837"/>
                  <a:pt x="0" y="18837"/>
                </a:cubicBezTo>
                <a:cubicBezTo>
                  <a:pt x="17921" y="18837"/>
                  <a:pt x="17921" y="18837"/>
                  <a:pt x="17921" y="18837"/>
                </a:cubicBezTo>
                <a:cubicBezTo>
                  <a:pt x="17921" y="20917"/>
                  <a:pt x="17921" y="20917"/>
                  <a:pt x="17921" y="20917"/>
                </a:cubicBezTo>
                <a:cubicBezTo>
                  <a:pt x="17921" y="21284"/>
                  <a:pt x="18065" y="21468"/>
                  <a:pt x="18147" y="21223"/>
                </a:cubicBezTo>
                <a:close/>
              </a:path>
            </a:pathLst>
          </a:custGeom>
          <a:solidFill>
            <a:srgbClr val="DA8522">
              <a:alpha val="6091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48" name="Freeform 46"/>
          <p:cNvSpPr/>
          <p:nvPr/>
        </p:nvSpPr>
        <p:spPr>
          <a:xfrm>
            <a:off x="-35182" y="7588122"/>
            <a:ext cx="7707523" cy="166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extrusionOk="0">
                <a:moveTo>
                  <a:pt x="18147" y="21223"/>
                </a:moveTo>
                <a:cubicBezTo>
                  <a:pt x="21477" y="11310"/>
                  <a:pt x="21477" y="11310"/>
                  <a:pt x="21477" y="11310"/>
                </a:cubicBezTo>
                <a:cubicBezTo>
                  <a:pt x="21600" y="10943"/>
                  <a:pt x="21600" y="10393"/>
                  <a:pt x="21477" y="10026"/>
                </a:cubicBezTo>
                <a:cubicBezTo>
                  <a:pt x="18147" y="113"/>
                  <a:pt x="18147" y="113"/>
                  <a:pt x="18147" y="113"/>
                </a:cubicBezTo>
                <a:cubicBezTo>
                  <a:pt x="18065" y="-132"/>
                  <a:pt x="17921" y="52"/>
                  <a:pt x="17921" y="358"/>
                </a:cubicBezTo>
                <a:cubicBezTo>
                  <a:pt x="17921" y="2438"/>
                  <a:pt x="17921" y="2438"/>
                  <a:pt x="1792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37"/>
                  <a:pt x="0" y="18837"/>
                  <a:pt x="0" y="18837"/>
                </a:cubicBezTo>
                <a:cubicBezTo>
                  <a:pt x="17921" y="18837"/>
                  <a:pt x="17921" y="18837"/>
                  <a:pt x="17921" y="18837"/>
                </a:cubicBezTo>
                <a:cubicBezTo>
                  <a:pt x="17921" y="20917"/>
                  <a:pt x="17921" y="20917"/>
                  <a:pt x="17921" y="20917"/>
                </a:cubicBezTo>
                <a:cubicBezTo>
                  <a:pt x="17921" y="21284"/>
                  <a:pt x="18065" y="21468"/>
                  <a:pt x="18147" y="21223"/>
                </a:cubicBezTo>
                <a:close/>
              </a:path>
            </a:pathLst>
          </a:custGeom>
          <a:solidFill>
            <a:srgbClr val="920813">
              <a:alpha val="59936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49" name="Текст 2"/>
          <p:cNvSpPr txBox="1"/>
          <p:nvPr/>
        </p:nvSpPr>
        <p:spPr>
          <a:xfrm>
            <a:off x="564923" y="8183868"/>
            <a:ext cx="7163638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CHECK YOUR USAGE ON C2</a:t>
            </a:r>
          </a:p>
        </p:txBody>
      </p:sp>
      <p:sp>
        <p:nvSpPr>
          <p:cNvPr id="850" name="Текст 2"/>
          <p:cNvSpPr txBox="1"/>
          <p:nvPr/>
        </p:nvSpPr>
        <p:spPr>
          <a:xfrm>
            <a:off x="564923" y="9470683"/>
            <a:ext cx="7163638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GETTING HELP</a:t>
            </a:r>
          </a:p>
        </p:txBody>
      </p:sp>
      <p:sp>
        <p:nvSpPr>
          <p:cNvPr id="851" name="Текст 2"/>
          <p:cNvSpPr txBox="1"/>
          <p:nvPr/>
        </p:nvSpPr>
        <p:spPr>
          <a:xfrm>
            <a:off x="564923" y="6883868"/>
            <a:ext cx="7163638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BRUSH UP ON YOUR UNIX SKILLS</a:t>
            </a:r>
          </a:p>
        </p:txBody>
      </p:sp>
      <p:sp>
        <p:nvSpPr>
          <p:cNvPr id="852" name="https://www.computerome.dk/display/C2W/Video+Tutorials"/>
          <p:cNvSpPr txBox="1"/>
          <p:nvPr/>
        </p:nvSpPr>
        <p:spPr>
          <a:xfrm>
            <a:off x="12111863" y="5617843"/>
            <a:ext cx="1117729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https://www.computerome.dk/display/C2W/Video+Tutorials</a:t>
            </a:r>
          </a:p>
        </p:txBody>
      </p:sp>
      <p:sp>
        <p:nvSpPr>
          <p:cNvPr id="853" name="https://www.computerome.dk/display/C2W/Getting+Started+-+new+users?preview=/42205237/42205239/Hackinars_in_Computerome-wiki.pdf"/>
          <p:cNvSpPr txBox="1"/>
          <p:nvPr/>
        </p:nvSpPr>
        <p:spPr>
          <a:xfrm>
            <a:off x="12114683" y="6698680"/>
            <a:ext cx="11171647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https://www.computerome.dk/display/C2W/Getting+Started+-+new+users?preview=/42205237/42205239/Hackinars_in_Computerome-wiki.pdf</a:t>
            </a:r>
          </a:p>
        </p:txBody>
      </p:sp>
      <p:sp>
        <p:nvSpPr>
          <p:cNvPr id="854" name="module load tools usage_script/2.0…"/>
          <p:cNvSpPr txBox="1"/>
          <p:nvPr/>
        </p:nvSpPr>
        <p:spPr>
          <a:xfrm>
            <a:off x="12114683" y="7987846"/>
            <a:ext cx="1117164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module load tools usage_script/2.0</a:t>
            </a:r>
          </a:p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usage -u username</a:t>
            </a:r>
          </a:p>
        </p:txBody>
      </p:sp>
      <p:sp>
        <p:nvSpPr>
          <p:cNvPr id="855" name="Write to computerome@dtu.dk…"/>
          <p:cNvSpPr txBox="1"/>
          <p:nvPr/>
        </p:nvSpPr>
        <p:spPr>
          <a:xfrm>
            <a:off x="12111408" y="9704399"/>
            <a:ext cx="9758958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Write to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computerome@dtu.dk</a:t>
            </a:r>
          </a:p>
          <a:p>
            <a:pPr>
              <a:defRPr sz="2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Subject description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System, e.g. Computerome main, sandbox, or &lt;named&gt; cloud system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Login issues, ThinLinc vs SSH login, username &amp; error message(s)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Command line(s) used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Describe the problem including error messages</a:t>
            </a:r>
          </a:p>
        </p:txBody>
      </p:sp>
      <p:sp>
        <p:nvSpPr>
          <p:cNvPr id="856" name="Rectangle"/>
          <p:cNvSpPr/>
          <p:nvPr/>
        </p:nvSpPr>
        <p:spPr>
          <a:xfrm>
            <a:off x="9709150" y="16037937"/>
            <a:ext cx="11146247" cy="840385"/>
          </a:xfrm>
          <a:prstGeom prst="rect">
            <a:avLst/>
          </a:prstGeom>
          <a:ln w="38100">
            <a:solidFill>
              <a:srgbClr val="9F8A7B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7" name="Rectangle"/>
          <p:cNvSpPr/>
          <p:nvPr/>
        </p:nvSpPr>
        <p:spPr>
          <a:xfrm>
            <a:off x="6926374" y="18443418"/>
            <a:ext cx="13925560" cy="1134761"/>
          </a:xfrm>
          <a:prstGeom prst="rect">
            <a:avLst/>
          </a:prstGeom>
          <a:ln w="381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8" name="Rectangle"/>
          <p:cNvSpPr/>
          <p:nvPr/>
        </p:nvSpPr>
        <p:spPr>
          <a:xfrm>
            <a:off x="8451946" y="17081464"/>
            <a:ext cx="12401630" cy="1158814"/>
          </a:xfrm>
          <a:prstGeom prst="rect">
            <a:avLst/>
          </a:prstGeom>
          <a:ln w="38100">
            <a:solidFill>
              <a:srgbClr val="DA8522">
                <a:alpha val="74480"/>
              </a:srgbClr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9" name="Rectangle"/>
          <p:cNvSpPr/>
          <p:nvPr/>
        </p:nvSpPr>
        <p:spPr>
          <a:xfrm>
            <a:off x="11042650" y="14850425"/>
            <a:ext cx="9820579" cy="1006205"/>
          </a:xfrm>
          <a:prstGeom prst="rect">
            <a:avLst/>
          </a:prstGeom>
          <a:ln w="38100">
            <a:solidFill>
              <a:srgbClr val="566D72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60" name="Rectangle"/>
          <p:cNvSpPr/>
          <p:nvPr/>
        </p:nvSpPr>
        <p:spPr>
          <a:xfrm>
            <a:off x="5503974" y="19781321"/>
            <a:ext cx="15355697" cy="3034085"/>
          </a:xfrm>
          <a:prstGeom prst="rect">
            <a:avLst/>
          </a:prstGeom>
          <a:ln w="38100">
            <a:solidFill>
              <a:srgbClr val="901A1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"/>
          <p:cNvGrpSpPr/>
          <p:nvPr/>
        </p:nvGrpSpPr>
        <p:grpSpPr>
          <a:xfrm>
            <a:off x="1394308" y="2583990"/>
            <a:ext cx="9226334" cy="2934623"/>
            <a:chOff x="0" y="0"/>
            <a:chExt cx="9226333" cy="2934622"/>
          </a:xfrm>
        </p:grpSpPr>
        <p:sp>
          <p:nvSpPr>
            <p:cNvPr id="130" name="Group 11"/>
            <p:cNvSpPr/>
            <p:nvPr/>
          </p:nvSpPr>
          <p:spPr>
            <a:xfrm>
              <a:off x="7455" y="0"/>
              <a:ext cx="9218879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5000" spc="555">
                  <a:solidFill>
                    <a:srgbClr val="2B2C2B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CENTER FOR HEALTH DATA SCIENCE</a:t>
              </a:r>
            </a:p>
          </p:txBody>
        </p:sp>
        <p:sp>
          <p:nvSpPr>
            <p:cNvPr id="131" name="TextBox 17"/>
            <p:cNvSpPr/>
            <p:nvPr/>
          </p:nvSpPr>
          <p:spPr>
            <a:xfrm>
              <a:off x="0" y="2934622"/>
              <a:ext cx="918168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ts val="4000"/>
                </a:lnSpc>
                <a:defRPr sz="2600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Provide </a:t>
              </a:r>
              <a:r>
                <a:rPr b="1"/>
                <a:t>SUND</a:t>
              </a:r>
              <a:r>
                <a:t> researchers with health data science </a:t>
              </a:r>
              <a:r>
                <a:rPr b="1"/>
                <a:t>services</a:t>
              </a:r>
              <a:r>
                <a:t> and provide </a:t>
              </a:r>
              <a:r>
                <a:rPr b="1"/>
                <a:t>training</a:t>
              </a:r>
              <a:r>
                <a:rPr b="1">
                  <a:latin typeface="Microsoft New Tai Lue"/>
                  <a:ea typeface="Microsoft New Tai Lue"/>
                  <a:cs typeface="Microsoft New Tai Lue"/>
                  <a:sym typeface="Microsoft New Tai Lue"/>
                </a:rPr>
                <a:t>. </a:t>
              </a:r>
              <a:endParaRPr sz="2800" spc="300"/>
            </a:p>
          </p:txBody>
        </p:sp>
      </p:grpSp>
      <p:sp>
        <p:nvSpPr>
          <p:cNvPr id="133" name="Freeform 53"/>
          <p:cNvSpPr/>
          <p:nvPr/>
        </p:nvSpPr>
        <p:spPr>
          <a:xfrm>
            <a:off x="15605655" y="9391905"/>
            <a:ext cx="3695957" cy="2745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125"/>
                </a:moveTo>
                <a:cubicBezTo>
                  <a:pt x="331" y="9525"/>
                  <a:pt x="827" y="9225"/>
                  <a:pt x="1322" y="9225"/>
                </a:cubicBezTo>
                <a:cubicBezTo>
                  <a:pt x="1818" y="9225"/>
                  <a:pt x="2314" y="9525"/>
                  <a:pt x="2645" y="10050"/>
                </a:cubicBezTo>
                <a:cubicBezTo>
                  <a:pt x="3141" y="10875"/>
                  <a:pt x="3361" y="12000"/>
                  <a:pt x="3361" y="13200"/>
                </a:cubicBezTo>
                <a:cubicBezTo>
                  <a:pt x="3361" y="14475"/>
                  <a:pt x="3141" y="15600"/>
                  <a:pt x="2645" y="16350"/>
                </a:cubicBezTo>
                <a:cubicBezTo>
                  <a:pt x="2314" y="16875"/>
                  <a:pt x="1818" y="17250"/>
                  <a:pt x="1322" y="17250"/>
                </a:cubicBezTo>
                <a:cubicBezTo>
                  <a:pt x="827" y="17250"/>
                  <a:pt x="331" y="16875"/>
                  <a:pt x="0" y="16350"/>
                </a:cubicBezTo>
                <a:cubicBezTo>
                  <a:pt x="0" y="19050"/>
                  <a:pt x="0" y="19050"/>
                  <a:pt x="0" y="19050"/>
                </a:cubicBezTo>
                <a:cubicBezTo>
                  <a:pt x="0" y="20475"/>
                  <a:pt x="827" y="21600"/>
                  <a:pt x="1873" y="21600"/>
                </a:cubicBezTo>
                <a:cubicBezTo>
                  <a:pt x="19727" y="21600"/>
                  <a:pt x="19727" y="21600"/>
                  <a:pt x="19727" y="21600"/>
                </a:cubicBezTo>
                <a:cubicBezTo>
                  <a:pt x="20773" y="21600"/>
                  <a:pt x="21600" y="20475"/>
                  <a:pt x="21600" y="1905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0" y="0"/>
                  <a:pt x="0" y="0"/>
                  <a:pt x="0" y="0"/>
                </a:cubicBezTo>
                <a:lnTo>
                  <a:pt x="0" y="10125"/>
                </a:lnTo>
                <a:close/>
              </a:path>
            </a:pathLst>
          </a:custGeom>
          <a:solidFill>
            <a:srgbClr val="455A5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4" name="Freeform 54"/>
          <p:cNvSpPr/>
          <p:nvPr/>
        </p:nvSpPr>
        <p:spPr>
          <a:xfrm>
            <a:off x="15605655" y="2541228"/>
            <a:ext cx="3695957" cy="2745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475"/>
                </a:moveTo>
                <a:cubicBezTo>
                  <a:pt x="21600" y="1125"/>
                  <a:pt x="20773" y="0"/>
                  <a:pt x="19727" y="0"/>
                </a:cubicBezTo>
                <a:cubicBezTo>
                  <a:pt x="1873" y="0"/>
                  <a:pt x="1873" y="0"/>
                  <a:pt x="1873" y="0"/>
                </a:cubicBezTo>
                <a:cubicBezTo>
                  <a:pt x="827" y="0"/>
                  <a:pt x="0" y="1125"/>
                  <a:pt x="0" y="2475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21600" y="2475"/>
                </a:lnTo>
                <a:close/>
              </a:path>
            </a:pathLst>
          </a:custGeom>
          <a:solidFill>
            <a:srgbClr val="80A7A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5" name="Freeform 55"/>
          <p:cNvSpPr/>
          <p:nvPr/>
        </p:nvSpPr>
        <p:spPr>
          <a:xfrm>
            <a:off x="15605655" y="5286795"/>
            <a:ext cx="4278152" cy="4105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36" y="18285"/>
                </a:moveTo>
                <a:cubicBezTo>
                  <a:pt x="19221" y="18285"/>
                  <a:pt x="19507" y="18285"/>
                  <a:pt x="19649" y="18536"/>
                </a:cubicBezTo>
                <a:cubicBezTo>
                  <a:pt x="19792" y="18737"/>
                  <a:pt x="19840" y="18887"/>
                  <a:pt x="19982" y="19088"/>
                </a:cubicBezTo>
                <a:cubicBezTo>
                  <a:pt x="20268" y="19540"/>
                  <a:pt x="20791" y="19591"/>
                  <a:pt x="21124" y="19088"/>
                </a:cubicBezTo>
                <a:cubicBezTo>
                  <a:pt x="21457" y="18687"/>
                  <a:pt x="21600" y="18084"/>
                  <a:pt x="21600" y="17531"/>
                </a:cubicBezTo>
                <a:cubicBezTo>
                  <a:pt x="21600" y="16928"/>
                  <a:pt x="21457" y="16326"/>
                  <a:pt x="21124" y="15924"/>
                </a:cubicBezTo>
                <a:cubicBezTo>
                  <a:pt x="20791" y="15472"/>
                  <a:pt x="20268" y="15472"/>
                  <a:pt x="19982" y="15924"/>
                </a:cubicBezTo>
                <a:cubicBezTo>
                  <a:pt x="19840" y="16125"/>
                  <a:pt x="19792" y="16326"/>
                  <a:pt x="19649" y="16476"/>
                </a:cubicBezTo>
                <a:cubicBezTo>
                  <a:pt x="19507" y="16727"/>
                  <a:pt x="19221" y="16727"/>
                  <a:pt x="18936" y="16727"/>
                </a:cubicBezTo>
                <a:cubicBezTo>
                  <a:pt x="18793" y="16727"/>
                  <a:pt x="18698" y="16577"/>
                  <a:pt x="18650" y="16476"/>
                </a:cubicBezTo>
                <a:cubicBezTo>
                  <a:pt x="18650" y="0"/>
                  <a:pt x="18650" y="0"/>
                  <a:pt x="186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8650" y="21600"/>
                  <a:pt x="18650" y="21600"/>
                  <a:pt x="18650" y="21600"/>
                </a:cubicBezTo>
                <a:cubicBezTo>
                  <a:pt x="18650" y="18536"/>
                  <a:pt x="18650" y="18536"/>
                  <a:pt x="18650" y="18536"/>
                </a:cubicBezTo>
                <a:cubicBezTo>
                  <a:pt x="18698" y="18435"/>
                  <a:pt x="18793" y="18285"/>
                  <a:pt x="18936" y="18285"/>
                </a:cubicBezTo>
                <a:close/>
              </a:path>
            </a:pathLst>
          </a:custGeom>
          <a:solidFill>
            <a:srgbClr val="62807E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6" name="Freeform 47"/>
          <p:cNvSpPr/>
          <p:nvPr/>
        </p:nvSpPr>
        <p:spPr>
          <a:xfrm>
            <a:off x="11806373" y="2540019"/>
            <a:ext cx="3673701" cy="2745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475"/>
                </a:moveTo>
                <a:cubicBezTo>
                  <a:pt x="21600" y="1125"/>
                  <a:pt x="20786" y="0"/>
                  <a:pt x="19755" y="0"/>
                </a:cubicBezTo>
                <a:cubicBezTo>
                  <a:pt x="3093" y="0"/>
                  <a:pt x="3093" y="0"/>
                  <a:pt x="3093" y="0"/>
                </a:cubicBezTo>
                <a:cubicBezTo>
                  <a:pt x="1411" y="0"/>
                  <a:pt x="0" y="1875"/>
                  <a:pt x="0" y="4275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21600" y="2475"/>
                </a:lnTo>
                <a:close/>
              </a:path>
            </a:pathLst>
          </a:cu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7" name="Rectangle 48"/>
          <p:cNvSpPr/>
          <p:nvPr/>
        </p:nvSpPr>
        <p:spPr>
          <a:xfrm>
            <a:off x="11806373" y="5285583"/>
            <a:ext cx="3673701" cy="4105112"/>
          </a:xfrm>
          <a:prstGeom prst="rect">
            <a:avLst/>
          </a:prstGeom>
          <a:solidFill>
            <a:srgbClr val="620807">
              <a:alpha val="6783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8" name="Freeform 49"/>
          <p:cNvSpPr/>
          <p:nvPr/>
        </p:nvSpPr>
        <p:spPr>
          <a:xfrm>
            <a:off x="11806373" y="9390691"/>
            <a:ext cx="4243813" cy="2745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325"/>
                </a:moveTo>
                <a:cubicBezTo>
                  <a:pt x="0" y="19725"/>
                  <a:pt x="1221" y="21600"/>
                  <a:pt x="2677" y="21600"/>
                </a:cubicBezTo>
                <a:cubicBezTo>
                  <a:pt x="17092" y="21600"/>
                  <a:pt x="17092" y="21600"/>
                  <a:pt x="17092" y="21600"/>
                </a:cubicBezTo>
                <a:cubicBezTo>
                  <a:pt x="17984" y="21600"/>
                  <a:pt x="18689" y="20475"/>
                  <a:pt x="18689" y="19050"/>
                </a:cubicBezTo>
                <a:cubicBezTo>
                  <a:pt x="18689" y="14775"/>
                  <a:pt x="18689" y="14775"/>
                  <a:pt x="18689" y="14775"/>
                </a:cubicBezTo>
                <a:cubicBezTo>
                  <a:pt x="18736" y="14550"/>
                  <a:pt x="18830" y="14400"/>
                  <a:pt x="18970" y="14325"/>
                </a:cubicBezTo>
                <a:cubicBezTo>
                  <a:pt x="19252" y="14325"/>
                  <a:pt x="19534" y="14325"/>
                  <a:pt x="19675" y="14775"/>
                </a:cubicBezTo>
                <a:cubicBezTo>
                  <a:pt x="19816" y="15000"/>
                  <a:pt x="19863" y="15300"/>
                  <a:pt x="19957" y="15525"/>
                </a:cubicBezTo>
                <a:cubicBezTo>
                  <a:pt x="20285" y="16275"/>
                  <a:pt x="20802" y="16275"/>
                  <a:pt x="21130" y="15600"/>
                </a:cubicBezTo>
                <a:cubicBezTo>
                  <a:pt x="21459" y="14925"/>
                  <a:pt x="21600" y="14025"/>
                  <a:pt x="21600" y="13200"/>
                </a:cubicBezTo>
                <a:cubicBezTo>
                  <a:pt x="21600" y="12375"/>
                  <a:pt x="21459" y="11475"/>
                  <a:pt x="21130" y="10800"/>
                </a:cubicBezTo>
                <a:cubicBezTo>
                  <a:pt x="20802" y="10125"/>
                  <a:pt x="20285" y="10125"/>
                  <a:pt x="19957" y="10875"/>
                </a:cubicBezTo>
                <a:cubicBezTo>
                  <a:pt x="19863" y="11100"/>
                  <a:pt x="19816" y="11400"/>
                  <a:pt x="19675" y="11625"/>
                </a:cubicBezTo>
                <a:cubicBezTo>
                  <a:pt x="19534" y="12075"/>
                  <a:pt x="19252" y="12075"/>
                  <a:pt x="18970" y="12075"/>
                </a:cubicBezTo>
                <a:cubicBezTo>
                  <a:pt x="18830" y="12075"/>
                  <a:pt x="18736" y="11850"/>
                  <a:pt x="18689" y="11625"/>
                </a:cubicBezTo>
                <a:cubicBezTo>
                  <a:pt x="18689" y="0"/>
                  <a:pt x="18689" y="0"/>
                  <a:pt x="18689" y="0"/>
                </a:cubicBezTo>
                <a:cubicBezTo>
                  <a:pt x="0" y="0"/>
                  <a:pt x="0" y="0"/>
                  <a:pt x="0" y="0"/>
                </a:cubicBezTo>
                <a:lnTo>
                  <a:pt x="0" y="17325"/>
                </a:lnTo>
                <a:close/>
              </a:path>
            </a:pathLst>
          </a:custGeom>
          <a:solidFill>
            <a:srgbClr val="2D0303">
              <a:alpha val="6783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9" name="SERVICES"/>
          <p:cNvSpPr txBox="1"/>
          <p:nvPr/>
        </p:nvSpPr>
        <p:spPr>
          <a:xfrm>
            <a:off x="11653983" y="3318709"/>
            <a:ext cx="3978479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3000" b="1" spc="333">
                <a:latin typeface="+mj-lt"/>
                <a:ea typeface="+mj-ea"/>
                <a:cs typeface="+mj-cs"/>
                <a:sym typeface="Helvetica"/>
              </a:defRPr>
            </a:pPr>
            <a:r>
              <a:t>SERVICES</a:t>
            </a:r>
          </a:p>
        </p:txBody>
      </p:sp>
      <p:sp>
        <p:nvSpPr>
          <p:cNvPr id="140" name="Freeform 41"/>
          <p:cNvSpPr/>
          <p:nvPr/>
        </p:nvSpPr>
        <p:spPr>
          <a:xfrm>
            <a:off x="19441980" y="5313028"/>
            <a:ext cx="4268819" cy="4105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30" y="5475"/>
                </a:moveTo>
                <a:cubicBezTo>
                  <a:pt x="19216" y="5475"/>
                  <a:pt x="19454" y="5475"/>
                  <a:pt x="19645" y="5777"/>
                </a:cubicBezTo>
                <a:cubicBezTo>
                  <a:pt x="19788" y="5927"/>
                  <a:pt x="19836" y="6128"/>
                  <a:pt x="19931" y="6279"/>
                </a:cubicBezTo>
                <a:cubicBezTo>
                  <a:pt x="20265" y="6781"/>
                  <a:pt x="20789" y="6781"/>
                  <a:pt x="21123" y="6329"/>
                </a:cubicBezTo>
                <a:cubicBezTo>
                  <a:pt x="21457" y="5877"/>
                  <a:pt x="21600" y="5274"/>
                  <a:pt x="21600" y="4722"/>
                </a:cubicBezTo>
                <a:cubicBezTo>
                  <a:pt x="21600" y="4169"/>
                  <a:pt x="21457" y="3567"/>
                  <a:pt x="21123" y="3114"/>
                </a:cubicBezTo>
                <a:cubicBezTo>
                  <a:pt x="20789" y="2662"/>
                  <a:pt x="20265" y="2662"/>
                  <a:pt x="19931" y="3165"/>
                </a:cubicBezTo>
                <a:cubicBezTo>
                  <a:pt x="19836" y="3315"/>
                  <a:pt x="19788" y="3516"/>
                  <a:pt x="19645" y="3667"/>
                </a:cubicBezTo>
                <a:cubicBezTo>
                  <a:pt x="19454" y="3968"/>
                  <a:pt x="19216" y="3968"/>
                  <a:pt x="18930" y="3968"/>
                </a:cubicBezTo>
                <a:cubicBezTo>
                  <a:pt x="18787" y="3918"/>
                  <a:pt x="18691" y="3818"/>
                  <a:pt x="18644" y="3667"/>
                </a:cubicBezTo>
                <a:cubicBezTo>
                  <a:pt x="18644" y="0"/>
                  <a:pt x="18644" y="0"/>
                  <a:pt x="1864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421"/>
                  <a:pt x="0" y="15421"/>
                  <a:pt x="0" y="15421"/>
                </a:cubicBezTo>
                <a:cubicBezTo>
                  <a:pt x="286" y="15070"/>
                  <a:pt x="715" y="14819"/>
                  <a:pt x="1144" y="14819"/>
                </a:cubicBezTo>
                <a:cubicBezTo>
                  <a:pt x="1574" y="14819"/>
                  <a:pt x="2003" y="15020"/>
                  <a:pt x="2289" y="15421"/>
                </a:cubicBezTo>
                <a:cubicBezTo>
                  <a:pt x="2718" y="15924"/>
                  <a:pt x="2909" y="16677"/>
                  <a:pt x="2909" y="17531"/>
                </a:cubicBezTo>
                <a:cubicBezTo>
                  <a:pt x="2909" y="18335"/>
                  <a:pt x="2718" y="19088"/>
                  <a:pt x="2289" y="19641"/>
                </a:cubicBezTo>
                <a:cubicBezTo>
                  <a:pt x="2003" y="19993"/>
                  <a:pt x="1574" y="20193"/>
                  <a:pt x="1144" y="20193"/>
                </a:cubicBezTo>
                <a:cubicBezTo>
                  <a:pt x="715" y="20193"/>
                  <a:pt x="286" y="19993"/>
                  <a:pt x="0" y="19591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8644" y="21600"/>
                  <a:pt x="18644" y="21600"/>
                  <a:pt x="18644" y="21600"/>
                </a:cubicBezTo>
                <a:cubicBezTo>
                  <a:pt x="18644" y="5777"/>
                  <a:pt x="18644" y="5777"/>
                  <a:pt x="18644" y="5777"/>
                </a:cubicBezTo>
                <a:cubicBezTo>
                  <a:pt x="18691" y="5626"/>
                  <a:pt x="18787" y="5475"/>
                  <a:pt x="18930" y="5475"/>
                </a:cubicBezTo>
                <a:close/>
              </a:path>
            </a:pathLst>
          </a:custGeom>
          <a:solidFill>
            <a:srgbClr val="2D4E66">
              <a:alpha val="6399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1" name="Freeform 42"/>
          <p:cNvSpPr/>
          <p:nvPr/>
        </p:nvSpPr>
        <p:spPr>
          <a:xfrm>
            <a:off x="19441980" y="9418139"/>
            <a:ext cx="3683290" cy="2745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050"/>
                </a:moveTo>
                <a:cubicBezTo>
                  <a:pt x="0" y="20475"/>
                  <a:pt x="829" y="21600"/>
                  <a:pt x="1878" y="21600"/>
                </a:cubicBezTo>
                <a:cubicBezTo>
                  <a:pt x="19722" y="21600"/>
                  <a:pt x="19722" y="21600"/>
                  <a:pt x="19722" y="21600"/>
                </a:cubicBezTo>
                <a:cubicBezTo>
                  <a:pt x="20771" y="21600"/>
                  <a:pt x="21600" y="20475"/>
                  <a:pt x="21600" y="1905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0" y="0"/>
                  <a:pt x="0" y="0"/>
                  <a:pt x="0" y="0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182936">
              <a:alpha val="6399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2" name="Freeform 43"/>
          <p:cNvSpPr/>
          <p:nvPr/>
        </p:nvSpPr>
        <p:spPr>
          <a:xfrm>
            <a:off x="19441980" y="2567464"/>
            <a:ext cx="3683290" cy="2745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475"/>
                </a:moveTo>
                <a:cubicBezTo>
                  <a:pt x="21600" y="1125"/>
                  <a:pt x="20771" y="0"/>
                  <a:pt x="19722" y="0"/>
                </a:cubicBezTo>
                <a:cubicBezTo>
                  <a:pt x="1878" y="0"/>
                  <a:pt x="1878" y="0"/>
                  <a:pt x="1878" y="0"/>
                </a:cubicBezTo>
                <a:cubicBezTo>
                  <a:pt x="829" y="0"/>
                  <a:pt x="0" y="1125"/>
                  <a:pt x="0" y="2475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21600" y="2475"/>
                </a:lnTo>
                <a:close/>
              </a:path>
            </a:pathLst>
          </a:cu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3" name="RESEARCH"/>
          <p:cNvSpPr txBox="1"/>
          <p:nvPr/>
        </p:nvSpPr>
        <p:spPr>
          <a:xfrm>
            <a:off x="19294385" y="3318709"/>
            <a:ext cx="3978478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3000" b="1" spc="333">
                <a:latin typeface="+mj-lt"/>
                <a:ea typeface="+mj-ea"/>
                <a:cs typeface="+mj-cs"/>
                <a:sym typeface="Helvetica"/>
              </a:defRPr>
            </a:pPr>
            <a:r>
              <a:t>RESEARCH</a:t>
            </a:r>
          </a:p>
        </p:txBody>
      </p:sp>
      <p:sp>
        <p:nvSpPr>
          <p:cNvPr id="144" name="Shape"/>
          <p:cNvSpPr/>
          <p:nvPr/>
        </p:nvSpPr>
        <p:spPr>
          <a:xfrm>
            <a:off x="12740406" y="9938732"/>
            <a:ext cx="1780231" cy="147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67" y="8400"/>
                </a:moveTo>
                <a:cubicBezTo>
                  <a:pt x="4360" y="8400"/>
                  <a:pt x="5152" y="7440"/>
                  <a:pt x="5152" y="6480"/>
                </a:cubicBezTo>
                <a:cubicBezTo>
                  <a:pt x="5152" y="5280"/>
                  <a:pt x="4360" y="4320"/>
                  <a:pt x="3567" y="4320"/>
                </a:cubicBezTo>
                <a:cubicBezTo>
                  <a:pt x="2576" y="4320"/>
                  <a:pt x="1783" y="5280"/>
                  <a:pt x="1783" y="6480"/>
                </a:cubicBezTo>
                <a:cubicBezTo>
                  <a:pt x="1783" y="7440"/>
                  <a:pt x="2576" y="8400"/>
                  <a:pt x="3567" y="8400"/>
                </a:cubicBezTo>
                <a:close/>
                <a:moveTo>
                  <a:pt x="5945" y="14160"/>
                </a:moveTo>
                <a:cubicBezTo>
                  <a:pt x="4756" y="14160"/>
                  <a:pt x="4756" y="14160"/>
                  <a:pt x="4756" y="14160"/>
                </a:cubicBezTo>
                <a:cubicBezTo>
                  <a:pt x="4756" y="12000"/>
                  <a:pt x="4756" y="12000"/>
                  <a:pt x="4756" y="12000"/>
                </a:cubicBezTo>
                <a:cubicBezTo>
                  <a:pt x="5152" y="12480"/>
                  <a:pt x="5549" y="12720"/>
                  <a:pt x="6341" y="12720"/>
                </a:cubicBezTo>
                <a:cubicBezTo>
                  <a:pt x="6738" y="12720"/>
                  <a:pt x="7134" y="12720"/>
                  <a:pt x="7728" y="12480"/>
                </a:cubicBezTo>
                <a:cubicBezTo>
                  <a:pt x="7927" y="12240"/>
                  <a:pt x="8125" y="11760"/>
                  <a:pt x="8125" y="11520"/>
                </a:cubicBezTo>
                <a:cubicBezTo>
                  <a:pt x="7927" y="11040"/>
                  <a:pt x="7530" y="10800"/>
                  <a:pt x="7134" y="11040"/>
                </a:cubicBezTo>
                <a:cubicBezTo>
                  <a:pt x="5945" y="11520"/>
                  <a:pt x="5549" y="11280"/>
                  <a:pt x="4558" y="9360"/>
                </a:cubicBezTo>
                <a:cubicBezTo>
                  <a:pt x="4558" y="9360"/>
                  <a:pt x="4558" y="9360"/>
                  <a:pt x="4558" y="9360"/>
                </a:cubicBezTo>
                <a:cubicBezTo>
                  <a:pt x="4360" y="8880"/>
                  <a:pt x="3963" y="8640"/>
                  <a:pt x="3567" y="8400"/>
                </a:cubicBezTo>
                <a:cubicBezTo>
                  <a:pt x="3567" y="8400"/>
                  <a:pt x="3369" y="8400"/>
                  <a:pt x="3171" y="8400"/>
                </a:cubicBezTo>
                <a:cubicBezTo>
                  <a:pt x="2972" y="8400"/>
                  <a:pt x="2774" y="8400"/>
                  <a:pt x="2774" y="8400"/>
                </a:cubicBezTo>
                <a:cubicBezTo>
                  <a:pt x="2774" y="8400"/>
                  <a:pt x="2774" y="8400"/>
                  <a:pt x="2774" y="8400"/>
                </a:cubicBezTo>
                <a:cubicBezTo>
                  <a:pt x="2180" y="8640"/>
                  <a:pt x="1585" y="9120"/>
                  <a:pt x="1585" y="10080"/>
                </a:cubicBezTo>
                <a:cubicBezTo>
                  <a:pt x="1585" y="14640"/>
                  <a:pt x="1585" y="14640"/>
                  <a:pt x="1585" y="14640"/>
                </a:cubicBezTo>
                <a:cubicBezTo>
                  <a:pt x="1585" y="15600"/>
                  <a:pt x="2378" y="16080"/>
                  <a:pt x="3171" y="16080"/>
                </a:cubicBezTo>
                <a:cubicBezTo>
                  <a:pt x="3171" y="16080"/>
                  <a:pt x="3171" y="16080"/>
                  <a:pt x="3171" y="16080"/>
                </a:cubicBezTo>
                <a:cubicBezTo>
                  <a:pt x="5350" y="16080"/>
                  <a:pt x="5350" y="16080"/>
                  <a:pt x="5350" y="16080"/>
                </a:cubicBezTo>
                <a:cubicBezTo>
                  <a:pt x="5747" y="20640"/>
                  <a:pt x="5747" y="20640"/>
                  <a:pt x="5747" y="20640"/>
                </a:cubicBezTo>
                <a:cubicBezTo>
                  <a:pt x="5747" y="21120"/>
                  <a:pt x="6143" y="21600"/>
                  <a:pt x="6539" y="21600"/>
                </a:cubicBezTo>
                <a:cubicBezTo>
                  <a:pt x="6539" y="21600"/>
                  <a:pt x="6539" y="21600"/>
                  <a:pt x="6539" y="21600"/>
                </a:cubicBezTo>
                <a:cubicBezTo>
                  <a:pt x="6936" y="21360"/>
                  <a:pt x="7332" y="20880"/>
                  <a:pt x="7332" y="20400"/>
                </a:cubicBezTo>
                <a:cubicBezTo>
                  <a:pt x="6738" y="15120"/>
                  <a:pt x="6738" y="15120"/>
                  <a:pt x="6738" y="15120"/>
                </a:cubicBezTo>
                <a:cubicBezTo>
                  <a:pt x="6738" y="14640"/>
                  <a:pt x="6341" y="14160"/>
                  <a:pt x="5945" y="14160"/>
                </a:cubicBezTo>
                <a:close/>
                <a:moveTo>
                  <a:pt x="5152" y="17040"/>
                </a:moveTo>
                <a:cubicBezTo>
                  <a:pt x="5152" y="16800"/>
                  <a:pt x="4756" y="16320"/>
                  <a:pt x="4558" y="16320"/>
                </a:cubicBezTo>
                <a:cubicBezTo>
                  <a:pt x="1189" y="16320"/>
                  <a:pt x="1189" y="16320"/>
                  <a:pt x="1189" y="16320"/>
                </a:cubicBezTo>
                <a:cubicBezTo>
                  <a:pt x="1189" y="10080"/>
                  <a:pt x="1189" y="10080"/>
                  <a:pt x="1189" y="10080"/>
                </a:cubicBezTo>
                <a:cubicBezTo>
                  <a:pt x="1189" y="9600"/>
                  <a:pt x="991" y="9360"/>
                  <a:pt x="594" y="9360"/>
                </a:cubicBezTo>
                <a:cubicBezTo>
                  <a:pt x="198" y="9360"/>
                  <a:pt x="0" y="9600"/>
                  <a:pt x="0" y="10080"/>
                </a:cubicBezTo>
                <a:cubicBezTo>
                  <a:pt x="0" y="17040"/>
                  <a:pt x="0" y="17040"/>
                  <a:pt x="0" y="17040"/>
                </a:cubicBezTo>
                <a:cubicBezTo>
                  <a:pt x="0" y="17520"/>
                  <a:pt x="0" y="17760"/>
                  <a:pt x="198" y="17760"/>
                </a:cubicBezTo>
                <a:cubicBezTo>
                  <a:pt x="198" y="18000"/>
                  <a:pt x="0" y="18480"/>
                  <a:pt x="0" y="18720"/>
                </a:cubicBezTo>
                <a:cubicBezTo>
                  <a:pt x="0" y="20880"/>
                  <a:pt x="0" y="20880"/>
                  <a:pt x="0" y="20880"/>
                </a:cubicBezTo>
                <a:cubicBezTo>
                  <a:pt x="0" y="21360"/>
                  <a:pt x="396" y="21600"/>
                  <a:pt x="594" y="21600"/>
                </a:cubicBezTo>
                <a:cubicBezTo>
                  <a:pt x="991" y="21600"/>
                  <a:pt x="1189" y="21360"/>
                  <a:pt x="1189" y="20880"/>
                </a:cubicBezTo>
                <a:cubicBezTo>
                  <a:pt x="1189" y="18720"/>
                  <a:pt x="1189" y="18720"/>
                  <a:pt x="1189" y="18720"/>
                </a:cubicBezTo>
                <a:cubicBezTo>
                  <a:pt x="1189" y="18480"/>
                  <a:pt x="1387" y="18240"/>
                  <a:pt x="1585" y="18240"/>
                </a:cubicBezTo>
                <a:cubicBezTo>
                  <a:pt x="3369" y="18240"/>
                  <a:pt x="3369" y="18240"/>
                  <a:pt x="3369" y="18240"/>
                </a:cubicBezTo>
                <a:cubicBezTo>
                  <a:pt x="3765" y="18240"/>
                  <a:pt x="3963" y="18480"/>
                  <a:pt x="3963" y="18720"/>
                </a:cubicBezTo>
                <a:cubicBezTo>
                  <a:pt x="3963" y="20880"/>
                  <a:pt x="3963" y="20880"/>
                  <a:pt x="3963" y="20880"/>
                </a:cubicBezTo>
                <a:cubicBezTo>
                  <a:pt x="3963" y="21360"/>
                  <a:pt x="4161" y="21600"/>
                  <a:pt x="4360" y="21600"/>
                </a:cubicBezTo>
                <a:cubicBezTo>
                  <a:pt x="4756" y="21600"/>
                  <a:pt x="4954" y="21360"/>
                  <a:pt x="4954" y="20880"/>
                </a:cubicBezTo>
                <a:cubicBezTo>
                  <a:pt x="4954" y="18720"/>
                  <a:pt x="4954" y="18720"/>
                  <a:pt x="4954" y="18720"/>
                </a:cubicBezTo>
                <a:cubicBezTo>
                  <a:pt x="4954" y="18480"/>
                  <a:pt x="4954" y="18000"/>
                  <a:pt x="4756" y="17760"/>
                </a:cubicBezTo>
                <a:cubicBezTo>
                  <a:pt x="4954" y="17760"/>
                  <a:pt x="5152" y="17520"/>
                  <a:pt x="5152" y="17040"/>
                </a:cubicBezTo>
                <a:close/>
                <a:moveTo>
                  <a:pt x="18033" y="8400"/>
                </a:moveTo>
                <a:cubicBezTo>
                  <a:pt x="19024" y="8400"/>
                  <a:pt x="19618" y="7440"/>
                  <a:pt x="19618" y="6480"/>
                </a:cubicBezTo>
                <a:cubicBezTo>
                  <a:pt x="19618" y="5280"/>
                  <a:pt x="19024" y="4320"/>
                  <a:pt x="18033" y="4320"/>
                </a:cubicBezTo>
                <a:cubicBezTo>
                  <a:pt x="17042" y="4320"/>
                  <a:pt x="16448" y="5280"/>
                  <a:pt x="16448" y="6480"/>
                </a:cubicBezTo>
                <a:cubicBezTo>
                  <a:pt x="16448" y="7440"/>
                  <a:pt x="17042" y="8400"/>
                  <a:pt x="18033" y="8400"/>
                </a:cubicBezTo>
                <a:close/>
                <a:moveTo>
                  <a:pt x="18429" y="16080"/>
                </a:moveTo>
                <a:cubicBezTo>
                  <a:pt x="19222" y="16080"/>
                  <a:pt x="20015" y="15600"/>
                  <a:pt x="20015" y="14640"/>
                </a:cubicBezTo>
                <a:cubicBezTo>
                  <a:pt x="20015" y="10080"/>
                  <a:pt x="20015" y="10080"/>
                  <a:pt x="20015" y="10080"/>
                </a:cubicBezTo>
                <a:cubicBezTo>
                  <a:pt x="20015" y="9120"/>
                  <a:pt x="19420" y="8640"/>
                  <a:pt x="18826" y="8400"/>
                </a:cubicBezTo>
                <a:cubicBezTo>
                  <a:pt x="18826" y="8400"/>
                  <a:pt x="18826" y="8400"/>
                  <a:pt x="18826" y="8400"/>
                </a:cubicBezTo>
                <a:cubicBezTo>
                  <a:pt x="18826" y="8400"/>
                  <a:pt x="18628" y="8400"/>
                  <a:pt x="18429" y="8400"/>
                </a:cubicBezTo>
                <a:cubicBezTo>
                  <a:pt x="18231" y="8400"/>
                  <a:pt x="18033" y="8400"/>
                  <a:pt x="18033" y="8400"/>
                </a:cubicBezTo>
                <a:cubicBezTo>
                  <a:pt x="17637" y="8640"/>
                  <a:pt x="17240" y="8880"/>
                  <a:pt x="17042" y="9360"/>
                </a:cubicBezTo>
                <a:cubicBezTo>
                  <a:pt x="17042" y="9360"/>
                  <a:pt x="17042" y="9360"/>
                  <a:pt x="17042" y="9360"/>
                </a:cubicBezTo>
                <a:cubicBezTo>
                  <a:pt x="15853" y="11280"/>
                  <a:pt x="15655" y="11520"/>
                  <a:pt x="14268" y="11040"/>
                </a:cubicBezTo>
                <a:cubicBezTo>
                  <a:pt x="14070" y="10800"/>
                  <a:pt x="13673" y="11040"/>
                  <a:pt x="13475" y="11520"/>
                </a:cubicBezTo>
                <a:cubicBezTo>
                  <a:pt x="13277" y="11760"/>
                  <a:pt x="13475" y="12240"/>
                  <a:pt x="13872" y="12480"/>
                </a:cubicBezTo>
                <a:cubicBezTo>
                  <a:pt x="14466" y="12720"/>
                  <a:pt x="14862" y="12720"/>
                  <a:pt x="15259" y="12720"/>
                </a:cubicBezTo>
                <a:cubicBezTo>
                  <a:pt x="15853" y="12720"/>
                  <a:pt x="16448" y="12480"/>
                  <a:pt x="16844" y="12000"/>
                </a:cubicBezTo>
                <a:cubicBezTo>
                  <a:pt x="16844" y="14160"/>
                  <a:pt x="16844" y="14160"/>
                  <a:pt x="16844" y="14160"/>
                </a:cubicBezTo>
                <a:cubicBezTo>
                  <a:pt x="15457" y="14160"/>
                  <a:pt x="15457" y="14160"/>
                  <a:pt x="15457" y="14160"/>
                </a:cubicBezTo>
                <a:cubicBezTo>
                  <a:pt x="15061" y="14160"/>
                  <a:pt x="14862" y="14640"/>
                  <a:pt x="14862" y="15120"/>
                </a:cubicBezTo>
                <a:cubicBezTo>
                  <a:pt x="14268" y="20400"/>
                  <a:pt x="14268" y="20400"/>
                  <a:pt x="14268" y="20400"/>
                </a:cubicBezTo>
                <a:cubicBezTo>
                  <a:pt x="14268" y="20880"/>
                  <a:pt x="14466" y="21360"/>
                  <a:pt x="14862" y="21600"/>
                </a:cubicBezTo>
                <a:cubicBezTo>
                  <a:pt x="15061" y="21600"/>
                  <a:pt x="15061" y="21600"/>
                  <a:pt x="15061" y="21600"/>
                </a:cubicBezTo>
                <a:cubicBezTo>
                  <a:pt x="15457" y="21600"/>
                  <a:pt x="15655" y="21120"/>
                  <a:pt x="15853" y="20640"/>
                </a:cubicBezTo>
                <a:cubicBezTo>
                  <a:pt x="16250" y="16080"/>
                  <a:pt x="16250" y="16080"/>
                  <a:pt x="16250" y="16080"/>
                </a:cubicBezTo>
                <a:cubicBezTo>
                  <a:pt x="18231" y="16080"/>
                  <a:pt x="18231" y="16080"/>
                  <a:pt x="18231" y="16080"/>
                </a:cubicBezTo>
                <a:cubicBezTo>
                  <a:pt x="18231" y="16080"/>
                  <a:pt x="18429" y="16080"/>
                  <a:pt x="18429" y="16080"/>
                </a:cubicBezTo>
                <a:close/>
                <a:moveTo>
                  <a:pt x="21600" y="17040"/>
                </a:moveTo>
                <a:cubicBezTo>
                  <a:pt x="21600" y="10080"/>
                  <a:pt x="21600" y="10080"/>
                  <a:pt x="21600" y="10080"/>
                </a:cubicBezTo>
                <a:cubicBezTo>
                  <a:pt x="21600" y="9600"/>
                  <a:pt x="21204" y="9360"/>
                  <a:pt x="21006" y="9360"/>
                </a:cubicBezTo>
                <a:cubicBezTo>
                  <a:pt x="20609" y="9360"/>
                  <a:pt x="20213" y="9600"/>
                  <a:pt x="20213" y="10080"/>
                </a:cubicBezTo>
                <a:cubicBezTo>
                  <a:pt x="20213" y="16320"/>
                  <a:pt x="20213" y="16320"/>
                  <a:pt x="20213" y="16320"/>
                </a:cubicBezTo>
                <a:cubicBezTo>
                  <a:pt x="17042" y="16320"/>
                  <a:pt x="17042" y="16320"/>
                  <a:pt x="17042" y="16320"/>
                </a:cubicBezTo>
                <a:cubicBezTo>
                  <a:pt x="16646" y="16320"/>
                  <a:pt x="16448" y="16800"/>
                  <a:pt x="16448" y="17040"/>
                </a:cubicBezTo>
                <a:cubicBezTo>
                  <a:pt x="16448" y="17520"/>
                  <a:pt x="16646" y="17760"/>
                  <a:pt x="16844" y="17760"/>
                </a:cubicBezTo>
                <a:cubicBezTo>
                  <a:pt x="16646" y="18000"/>
                  <a:pt x="16646" y="18480"/>
                  <a:pt x="16646" y="18720"/>
                </a:cubicBezTo>
                <a:cubicBezTo>
                  <a:pt x="16646" y="20880"/>
                  <a:pt x="16646" y="20880"/>
                  <a:pt x="16646" y="20880"/>
                </a:cubicBezTo>
                <a:cubicBezTo>
                  <a:pt x="16646" y="21360"/>
                  <a:pt x="16844" y="21600"/>
                  <a:pt x="17042" y="21600"/>
                </a:cubicBezTo>
                <a:cubicBezTo>
                  <a:pt x="17439" y="21600"/>
                  <a:pt x="17637" y="21360"/>
                  <a:pt x="17637" y="20880"/>
                </a:cubicBezTo>
                <a:cubicBezTo>
                  <a:pt x="17637" y="18720"/>
                  <a:pt x="17637" y="18720"/>
                  <a:pt x="17637" y="18720"/>
                </a:cubicBezTo>
                <a:cubicBezTo>
                  <a:pt x="17637" y="18480"/>
                  <a:pt x="17835" y="18240"/>
                  <a:pt x="18033" y="18240"/>
                </a:cubicBezTo>
                <a:cubicBezTo>
                  <a:pt x="20015" y="18240"/>
                  <a:pt x="20015" y="18240"/>
                  <a:pt x="20015" y="18240"/>
                </a:cubicBezTo>
                <a:cubicBezTo>
                  <a:pt x="20213" y="18240"/>
                  <a:pt x="20411" y="18480"/>
                  <a:pt x="20411" y="18720"/>
                </a:cubicBezTo>
                <a:cubicBezTo>
                  <a:pt x="20411" y="20880"/>
                  <a:pt x="20411" y="20880"/>
                  <a:pt x="20411" y="20880"/>
                </a:cubicBezTo>
                <a:cubicBezTo>
                  <a:pt x="20411" y="21360"/>
                  <a:pt x="20609" y="21600"/>
                  <a:pt x="20807" y="21600"/>
                </a:cubicBezTo>
                <a:cubicBezTo>
                  <a:pt x="21204" y="21600"/>
                  <a:pt x="21402" y="21360"/>
                  <a:pt x="21402" y="20880"/>
                </a:cubicBezTo>
                <a:cubicBezTo>
                  <a:pt x="21402" y="18720"/>
                  <a:pt x="21402" y="18720"/>
                  <a:pt x="21402" y="18720"/>
                </a:cubicBezTo>
                <a:cubicBezTo>
                  <a:pt x="21402" y="18480"/>
                  <a:pt x="21402" y="18000"/>
                  <a:pt x="21204" y="17760"/>
                </a:cubicBezTo>
                <a:cubicBezTo>
                  <a:pt x="21402" y="17760"/>
                  <a:pt x="21600" y="17520"/>
                  <a:pt x="21600" y="17040"/>
                </a:cubicBezTo>
                <a:close/>
                <a:moveTo>
                  <a:pt x="14862" y="13680"/>
                </a:moveTo>
                <a:cubicBezTo>
                  <a:pt x="14862" y="13200"/>
                  <a:pt x="14664" y="12960"/>
                  <a:pt x="14268" y="12960"/>
                </a:cubicBezTo>
                <a:cubicBezTo>
                  <a:pt x="6936" y="12960"/>
                  <a:pt x="6936" y="12960"/>
                  <a:pt x="6936" y="12960"/>
                </a:cubicBezTo>
                <a:cubicBezTo>
                  <a:pt x="6738" y="12960"/>
                  <a:pt x="6341" y="13200"/>
                  <a:pt x="6341" y="13680"/>
                </a:cubicBezTo>
                <a:cubicBezTo>
                  <a:pt x="6341" y="14160"/>
                  <a:pt x="6738" y="14400"/>
                  <a:pt x="6936" y="14400"/>
                </a:cubicBezTo>
                <a:cubicBezTo>
                  <a:pt x="7927" y="14400"/>
                  <a:pt x="7927" y="14400"/>
                  <a:pt x="7927" y="14400"/>
                </a:cubicBezTo>
                <a:cubicBezTo>
                  <a:pt x="7927" y="21120"/>
                  <a:pt x="7927" y="21120"/>
                  <a:pt x="7927" y="21120"/>
                </a:cubicBezTo>
                <a:cubicBezTo>
                  <a:pt x="13475" y="21120"/>
                  <a:pt x="13475" y="21120"/>
                  <a:pt x="13475" y="21120"/>
                </a:cubicBezTo>
                <a:cubicBezTo>
                  <a:pt x="13475" y="14400"/>
                  <a:pt x="13475" y="14400"/>
                  <a:pt x="13475" y="14400"/>
                </a:cubicBezTo>
                <a:cubicBezTo>
                  <a:pt x="14268" y="14400"/>
                  <a:pt x="14268" y="14400"/>
                  <a:pt x="14268" y="14400"/>
                </a:cubicBezTo>
                <a:cubicBezTo>
                  <a:pt x="14664" y="14400"/>
                  <a:pt x="14862" y="14160"/>
                  <a:pt x="14862" y="13680"/>
                </a:cubicBezTo>
                <a:close/>
                <a:moveTo>
                  <a:pt x="6341" y="5280"/>
                </a:moveTo>
                <a:cubicBezTo>
                  <a:pt x="6539" y="5280"/>
                  <a:pt x="6539" y="5280"/>
                  <a:pt x="6539" y="5280"/>
                </a:cubicBezTo>
                <a:cubicBezTo>
                  <a:pt x="6143" y="6480"/>
                  <a:pt x="6143" y="6480"/>
                  <a:pt x="6143" y="6480"/>
                </a:cubicBezTo>
                <a:cubicBezTo>
                  <a:pt x="7134" y="5280"/>
                  <a:pt x="7134" y="5280"/>
                  <a:pt x="7134" y="5280"/>
                </a:cubicBezTo>
                <a:cubicBezTo>
                  <a:pt x="8125" y="5280"/>
                  <a:pt x="8125" y="5280"/>
                  <a:pt x="8125" y="5280"/>
                </a:cubicBezTo>
                <a:cubicBezTo>
                  <a:pt x="8125" y="4800"/>
                  <a:pt x="8125" y="4800"/>
                  <a:pt x="8125" y="4800"/>
                </a:cubicBezTo>
                <a:cubicBezTo>
                  <a:pt x="8125" y="4320"/>
                  <a:pt x="8521" y="4080"/>
                  <a:pt x="8719" y="4080"/>
                </a:cubicBezTo>
                <a:cubicBezTo>
                  <a:pt x="12881" y="4080"/>
                  <a:pt x="12881" y="4080"/>
                  <a:pt x="12881" y="4080"/>
                </a:cubicBezTo>
                <a:cubicBezTo>
                  <a:pt x="12881" y="720"/>
                  <a:pt x="12881" y="720"/>
                  <a:pt x="12881" y="720"/>
                </a:cubicBezTo>
                <a:cubicBezTo>
                  <a:pt x="12881" y="240"/>
                  <a:pt x="12683" y="0"/>
                  <a:pt x="12484" y="0"/>
                </a:cubicBezTo>
                <a:cubicBezTo>
                  <a:pt x="6341" y="0"/>
                  <a:pt x="6341" y="0"/>
                  <a:pt x="6341" y="0"/>
                </a:cubicBezTo>
                <a:cubicBezTo>
                  <a:pt x="6143" y="0"/>
                  <a:pt x="5945" y="240"/>
                  <a:pt x="5945" y="720"/>
                </a:cubicBezTo>
                <a:cubicBezTo>
                  <a:pt x="5945" y="4800"/>
                  <a:pt x="5945" y="4800"/>
                  <a:pt x="5945" y="4800"/>
                </a:cubicBezTo>
                <a:cubicBezTo>
                  <a:pt x="5945" y="5040"/>
                  <a:pt x="6143" y="5280"/>
                  <a:pt x="6341" y="5280"/>
                </a:cubicBezTo>
                <a:close/>
                <a:moveTo>
                  <a:pt x="10899" y="1920"/>
                </a:moveTo>
                <a:cubicBezTo>
                  <a:pt x="11097" y="1920"/>
                  <a:pt x="11295" y="2160"/>
                  <a:pt x="11295" y="2400"/>
                </a:cubicBezTo>
                <a:cubicBezTo>
                  <a:pt x="11295" y="2640"/>
                  <a:pt x="11097" y="2880"/>
                  <a:pt x="10899" y="2880"/>
                </a:cubicBezTo>
                <a:cubicBezTo>
                  <a:pt x="10503" y="2880"/>
                  <a:pt x="10305" y="2640"/>
                  <a:pt x="10305" y="2400"/>
                </a:cubicBezTo>
                <a:cubicBezTo>
                  <a:pt x="10305" y="2160"/>
                  <a:pt x="10503" y="1920"/>
                  <a:pt x="10899" y="1920"/>
                </a:cubicBezTo>
                <a:close/>
                <a:moveTo>
                  <a:pt x="9314" y="1920"/>
                </a:moveTo>
                <a:cubicBezTo>
                  <a:pt x="9710" y="1920"/>
                  <a:pt x="9908" y="2160"/>
                  <a:pt x="9908" y="2400"/>
                </a:cubicBezTo>
                <a:cubicBezTo>
                  <a:pt x="9908" y="2640"/>
                  <a:pt x="9710" y="2880"/>
                  <a:pt x="9314" y="2880"/>
                </a:cubicBezTo>
                <a:cubicBezTo>
                  <a:pt x="9116" y="2880"/>
                  <a:pt x="8917" y="2640"/>
                  <a:pt x="8917" y="2400"/>
                </a:cubicBezTo>
                <a:cubicBezTo>
                  <a:pt x="8917" y="2160"/>
                  <a:pt x="9116" y="1920"/>
                  <a:pt x="9314" y="1920"/>
                </a:cubicBezTo>
                <a:close/>
                <a:moveTo>
                  <a:pt x="7927" y="1920"/>
                </a:moveTo>
                <a:cubicBezTo>
                  <a:pt x="8125" y="1920"/>
                  <a:pt x="8323" y="2160"/>
                  <a:pt x="8323" y="2400"/>
                </a:cubicBezTo>
                <a:cubicBezTo>
                  <a:pt x="8323" y="2640"/>
                  <a:pt x="8125" y="2880"/>
                  <a:pt x="7927" y="2880"/>
                </a:cubicBezTo>
                <a:cubicBezTo>
                  <a:pt x="7728" y="2880"/>
                  <a:pt x="7530" y="2640"/>
                  <a:pt x="7530" y="2400"/>
                </a:cubicBezTo>
                <a:cubicBezTo>
                  <a:pt x="7530" y="2160"/>
                  <a:pt x="7728" y="1920"/>
                  <a:pt x="7927" y="1920"/>
                </a:cubicBezTo>
                <a:close/>
                <a:moveTo>
                  <a:pt x="8521" y="5280"/>
                </a:moveTo>
                <a:cubicBezTo>
                  <a:pt x="8521" y="9360"/>
                  <a:pt x="8521" y="9360"/>
                  <a:pt x="8521" y="9360"/>
                </a:cubicBezTo>
                <a:cubicBezTo>
                  <a:pt x="8521" y="9600"/>
                  <a:pt x="8719" y="9840"/>
                  <a:pt x="9116" y="9840"/>
                </a:cubicBezTo>
                <a:cubicBezTo>
                  <a:pt x="14268" y="9840"/>
                  <a:pt x="14268" y="9840"/>
                  <a:pt x="14268" y="9840"/>
                </a:cubicBezTo>
                <a:cubicBezTo>
                  <a:pt x="15259" y="11040"/>
                  <a:pt x="15259" y="11040"/>
                  <a:pt x="15259" y="11040"/>
                </a:cubicBezTo>
                <a:cubicBezTo>
                  <a:pt x="14862" y="9840"/>
                  <a:pt x="14862" y="9840"/>
                  <a:pt x="14862" y="9840"/>
                </a:cubicBezTo>
                <a:cubicBezTo>
                  <a:pt x="15061" y="9840"/>
                  <a:pt x="15061" y="9840"/>
                  <a:pt x="15061" y="9840"/>
                </a:cubicBezTo>
                <a:cubicBezTo>
                  <a:pt x="15259" y="9840"/>
                  <a:pt x="15655" y="9600"/>
                  <a:pt x="15655" y="9360"/>
                </a:cubicBezTo>
                <a:cubicBezTo>
                  <a:pt x="15655" y="5280"/>
                  <a:pt x="15655" y="5280"/>
                  <a:pt x="15655" y="5280"/>
                </a:cubicBezTo>
                <a:cubicBezTo>
                  <a:pt x="15655" y="4800"/>
                  <a:pt x="15259" y="4560"/>
                  <a:pt x="15061" y="4560"/>
                </a:cubicBezTo>
                <a:cubicBezTo>
                  <a:pt x="9116" y="4560"/>
                  <a:pt x="9116" y="4560"/>
                  <a:pt x="9116" y="4560"/>
                </a:cubicBezTo>
                <a:cubicBezTo>
                  <a:pt x="8719" y="4560"/>
                  <a:pt x="8521" y="4800"/>
                  <a:pt x="8521" y="5280"/>
                </a:cubicBezTo>
                <a:close/>
                <a:moveTo>
                  <a:pt x="13475" y="6480"/>
                </a:moveTo>
                <a:cubicBezTo>
                  <a:pt x="13673" y="6480"/>
                  <a:pt x="13872" y="6720"/>
                  <a:pt x="13872" y="7200"/>
                </a:cubicBezTo>
                <a:cubicBezTo>
                  <a:pt x="13872" y="7440"/>
                  <a:pt x="13673" y="7680"/>
                  <a:pt x="13475" y="7680"/>
                </a:cubicBezTo>
                <a:cubicBezTo>
                  <a:pt x="13277" y="7680"/>
                  <a:pt x="13079" y="7440"/>
                  <a:pt x="13079" y="7200"/>
                </a:cubicBezTo>
                <a:cubicBezTo>
                  <a:pt x="13079" y="6720"/>
                  <a:pt x="13277" y="6480"/>
                  <a:pt x="13475" y="6480"/>
                </a:cubicBezTo>
                <a:close/>
                <a:moveTo>
                  <a:pt x="12088" y="6480"/>
                </a:moveTo>
                <a:cubicBezTo>
                  <a:pt x="12286" y="6480"/>
                  <a:pt x="12484" y="6720"/>
                  <a:pt x="12484" y="7200"/>
                </a:cubicBezTo>
                <a:cubicBezTo>
                  <a:pt x="12484" y="7440"/>
                  <a:pt x="12286" y="7680"/>
                  <a:pt x="12088" y="7680"/>
                </a:cubicBezTo>
                <a:cubicBezTo>
                  <a:pt x="11890" y="7680"/>
                  <a:pt x="11692" y="7440"/>
                  <a:pt x="11692" y="7200"/>
                </a:cubicBezTo>
                <a:cubicBezTo>
                  <a:pt x="11692" y="6720"/>
                  <a:pt x="11890" y="6480"/>
                  <a:pt x="12088" y="6480"/>
                </a:cubicBezTo>
                <a:close/>
                <a:moveTo>
                  <a:pt x="10701" y="6480"/>
                </a:moveTo>
                <a:cubicBezTo>
                  <a:pt x="10899" y="6480"/>
                  <a:pt x="11097" y="6720"/>
                  <a:pt x="11097" y="7200"/>
                </a:cubicBezTo>
                <a:cubicBezTo>
                  <a:pt x="11097" y="7440"/>
                  <a:pt x="10899" y="7680"/>
                  <a:pt x="10701" y="7680"/>
                </a:cubicBezTo>
                <a:cubicBezTo>
                  <a:pt x="10305" y="7680"/>
                  <a:pt x="10106" y="7440"/>
                  <a:pt x="10106" y="7200"/>
                </a:cubicBezTo>
                <a:cubicBezTo>
                  <a:pt x="10106" y="6720"/>
                  <a:pt x="10305" y="6480"/>
                  <a:pt x="10701" y="648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63500" dist="25400" dir="1878354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5" name="Shape"/>
          <p:cNvSpPr/>
          <p:nvPr/>
        </p:nvSpPr>
        <p:spPr>
          <a:xfrm>
            <a:off x="16721432" y="9826218"/>
            <a:ext cx="1554354" cy="1776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6" name="Rectangle"/>
          <p:cNvSpPr/>
          <p:nvPr/>
        </p:nvSpPr>
        <p:spPr>
          <a:xfrm>
            <a:off x="16957803" y="10231739"/>
            <a:ext cx="138711" cy="3157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47" name="Shape"/>
          <p:cNvSpPr/>
          <p:nvPr/>
        </p:nvSpPr>
        <p:spPr>
          <a:xfrm flipH="1">
            <a:off x="20507568" y="9945906"/>
            <a:ext cx="1552113" cy="1460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9" y="20443"/>
                </a:moveTo>
                <a:cubicBezTo>
                  <a:pt x="1239" y="20443"/>
                  <a:pt x="1239" y="20443"/>
                  <a:pt x="1239" y="20443"/>
                </a:cubicBezTo>
                <a:cubicBezTo>
                  <a:pt x="1239" y="771"/>
                  <a:pt x="1239" y="771"/>
                  <a:pt x="1239" y="771"/>
                </a:cubicBezTo>
                <a:cubicBezTo>
                  <a:pt x="1239" y="386"/>
                  <a:pt x="885" y="0"/>
                  <a:pt x="708" y="0"/>
                </a:cubicBezTo>
                <a:cubicBezTo>
                  <a:pt x="354" y="0"/>
                  <a:pt x="0" y="386"/>
                  <a:pt x="0" y="771"/>
                </a:cubicBezTo>
                <a:cubicBezTo>
                  <a:pt x="0" y="21021"/>
                  <a:pt x="0" y="21021"/>
                  <a:pt x="0" y="21021"/>
                </a:cubicBezTo>
                <a:cubicBezTo>
                  <a:pt x="0" y="21407"/>
                  <a:pt x="354" y="21600"/>
                  <a:pt x="708" y="21600"/>
                </a:cubicBezTo>
                <a:cubicBezTo>
                  <a:pt x="21069" y="21600"/>
                  <a:pt x="21069" y="21600"/>
                  <a:pt x="21069" y="21600"/>
                </a:cubicBezTo>
                <a:cubicBezTo>
                  <a:pt x="21423" y="21600"/>
                  <a:pt x="21600" y="21407"/>
                  <a:pt x="21600" y="21021"/>
                </a:cubicBezTo>
                <a:cubicBezTo>
                  <a:pt x="21600" y="20636"/>
                  <a:pt x="21423" y="20443"/>
                  <a:pt x="21069" y="20443"/>
                </a:cubicBezTo>
                <a:close/>
                <a:moveTo>
                  <a:pt x="1770" y="18707"/>
                </a:moveTo>
                <a:cubicBezTo>
                  <a:pt x="1770" y="18707"/>
                  <a:pt x="1770" y="18900"/>
                  <a:pt x="1770" y="18900"/>
                </a:cubicBezTo>
                <a:cubicBezTo>
                  <a:pt x="1770" y="18900"/>
                  <a:pt x="1770" y="18900"/>
                  <a:pt x="1770" y="18900"/>
                </a:cubicBezTo>
                <a:cubicBezTo>
                  <a:pt x="2656" y="18900"/>
                  <a:pt x="2656" y="18900"/>
                  <a:pt x="2656" y="18900"/>
                </a:cubicBezTo>
                <a:cubicBezTo>
                  <a:pt x="2656" y="19093"/>
                  <a:pt x="2833" y="19093"/>
                  <a:pt x="3010" y="19093"/>
                </a:cubicBezTo>
                <a:cubicBezTo>
                  <a:pt x="6551" y="19093"/>
                  <a:pt x="6551" y="19093"/>
                  <a:pt x="6551" y="19093"/>
                </a:cubicBezTo>
                <a:cubicBezTo>
                  <a:pt x="6728" y="19093"/>
                  <a:pt x="6905" y="19093"/>
                  <a:pt x="6905" y="18900"/>
                </a:cubicBezTo>
                <a:cubicBezTo>
                  <a:pt x="9030" y="18900"/>
                  <a:pt x="9030" y="18900"/>
                  <a:pt x="9030" y="18900"/>
                </a:cubicBezTo>
                <a:cubicBezTo>
                  <a:pt x="9030" y="19093"/>
                  <a:pt x="9030" y="19093"/>
                  <a:pt x="9207" y="19093"/>
                </a:cubicBezTo>
                <a:cubicBezTo>
                  <a:pt x="12925" y="19093"/>
                  <a:pt x="12925" y="19093"/>
                  <a:pt x="12925" y="19093"/>
                </a:cubicBezTo>
                <a:cubicBezTo>
                  <a:pt x="13102" y="19093"/>
                  <a:pt x="13102" y="19093"/>
                  <a:pt x="13102" y="18900"/>
                </a:cubicBezTo>
                <a:cubicBezTo>
                  <a:pt x="15226" y="18900"/>
                  <a:pt x="15226" y="18900"/>
                  <a:pt x="15226" y="18900"/>
                </a:cubicBezTo>
                <a:cubicBezTo>
                  <a:pt x="15226" y="19093"/>
                  <a:pt x="15403" y="19093"/>
                  <a:pt x="15580" y="19093"/>
                </a:cubicBezTo>
                <a:cubicBezTo>
                  <a:pt x="19121" y="19093"/>
                  <a:pt x="19121" y="19093"/>
                  <a:pt x="19121" y="19093"/>
                </a:cubicBezTo>
                <a:cubicBezTo>
                  <a:pt x="19298" y="19093"/>
                  <a:pt x="19475" y="19093"/>
                  <a:pt x="19475" y="18900"/>
                </a:cubicBezTo>
                <a:cubicBezTo>
                  <a:pt x="20007" y="18900"/>
                  <a:pt x="20007" y="18900"/>
                  <a:pt x="20007" y="18900"/>
                </a:cubicBezTo>
                <a:cubicBezTo>
                  <a:pt x="20007" y="18900"/>
                  <a:pt x="20007" y="18900"/>
                  <a:pt x="20007" y="18900"/>
                </a:cubicBezTo>
                <a:cubicBezTo>
                  <a:pt x="20007" y="18900"/>
                  <a:pt x="20007" y="18707"/>
                  <a:pt x="20007" y="18707"/>
                </a:cubicBezTo>
                <a:cubicBezTo>
                  <a:pt x="19475" y="18707"/>
                  <a:pt x="19475" y="18707"/>
                  <a:pt x="19475" y="18707"/>
                </a:cubicBezTo>
                <a:cubicBezTo>
                  <a:pt x="19475" y="15236"/>
                  <a:pt x="19475" y="15236"/>
                  <a:pt x="19475" y="15236"/>
                </a:cubicBezTo>
                <a:cubicBezTo>
                  <a:pt x="20007" y="15236"/>
                  <a:pt x="20007" y="15236"/>
                  <a:pt x="20007" y="15236"/>
                </a:cubicBezTo>
                <a:cubicBezTo>
                  <a:pt x="20007" y="15236"/>
                  <a:pt x="20007" y="15043"/>
                  <a:pt x="20007" y="15043"/>
                </a:cubicBezTo>
                <a:cubicBezTo>
                  <a:pt x="20007" y="15043"/>
                  <a:pt x="20007" y="15043"/>
                  <a:pt x="20007" y="15043"/>
                </a:cubicBezTo>
                <a:cubicBezTo>
                  <a:pt x="19475" y="15043"/>
                  <a:pt x="19475" y="15043"/>
                  <a:pt x="19475" y="15043"/>
                </a:cubicBezTo>
                <a:cubicBezTo>
                  <a:pt x="19475" y="11379"/>
                  <a:pt x="19475" y="11379"/>
                  <a:pt x="19475" y="11379"/>
                </a:cubicBezTo>
                <a:cubicBezTo>
                  <a:pt x="20007" y="11379"/>
                  <a:pt x="20007" y="11379"/>
                  <a:pt x="20007" y="11379"/>
                </a:cubicBezTo>
                <a:cubicBezTo>
                  <a:pt x="20007" y="11379"/>
                  <a:pt x="20007" y="11379"/>
                  <a:pt x="20007" y="11379"/>
                </a:cubicBezTo>
                <a:cubicBezTo>
                  <a:pt x="20007" y="11379"/>
                  <a:pt x="20007" y="11379"/>
                  <a:pt x="20007" y="11379"/>
                </a:cubicBezTo>
                <a:cubicBezTo>
                  <a:pt x="19475" y="11379"/>
                  <a:pt x="19475" y="11379"/>
                  <a:pt x="19475" y="11379"/>
                </a:cubicBezTo>
                <a:cubicBezTo>
                  <a:pt x="19475" y="9257"/>
                  <a:pt x="19475" y="9257"/>
                  <a:pt x="19475" y="9257"/>
                </a:cubicBezTo>
                <a:cubicBezTo>
                  <a:pt x="19475" y="9064"/>
                  <a:pt x="19298" y="9064"/>
                  <a:pt x="19121" y="9064"/>
                </a:cubicBezTo>
                <a:cubicBezTo>
                  <a:pt x="15580" y="9064"/>
                  <a:pt x="15580" y="9064"/>
                  <a:pt x="15580" y="9064"/>
                </a:cubicBezTo>
                <a:cubicBezTo>
                  <a:pt x="15403" y="9064"/>
                  <a:pt x="15226" y="9064"/>
                  <a:pt x="15226" y="9257"/>
                </a:cubicBezTo>
                <a:cubicBezTo>
                  <a:pt x="15226" y="11379"/>
                  <a:pt x="15226" y="11379"/>
                  <a:pt x="15226" y="11379"/>
                </a:cubicBezTo>
                <a:cubicBezTo>
                  <a:pt x="13102" y="11379"/>
                  <a:pt x="13102" y="11379"/>
                  <a:pt x="13102" y="11379"/>
                </a:cubicBezTo>
                <a:cubicBezTo>
                  <a:pt x="13102" y="7714"/>
                  <a:pt x="13102" y="7714"/>
                  <a:pt x="13102" y="7714"/>
                </a:cubicBezTo>
                <a:cubicBezTo>
                  <a:pt x="20007" y="7714"/>
                  <a:pt x="20007" y="7714"/>
                  <a:pt x="20007" y="7714"/>
                </a:cubicBezTo>
                <a:cubicBezTo>
                  <a:pt x="20007" y="7714"/>
                  <a:pt x="20007" y="7714"/>
                  <a:pt x="20007" y="7521"/>
                </a:cubicBezTo>
                <a:cubicBezTo>
                  <a:pt x="20007" y="7521"/>
                  <a:pt x="20007" y="7521"/>
                  <a:pt x="20007" y="7521"/>
                </a:cubicBezTo>
                <a:cubicBezTo>
                  <a:pt x="13102" y="7521"/>
                  <a:pt x="13102" y="7521"/>
                  <a:pt x="13102" y="7521"/>
                </a:cubicBezTo>
                <a:cubicBezTo>
                  <a:pt x="13102" y="3857"/>
                  <a:pt x="13102" y="3857"/>
                  <a:pt x="13102" y="3857"/>
                </a:cubicBezTo>
                <a:cubicBezTo>
                  <a:pt x="20007" y="3857"/>
                  <a:pt x="20007" y="3857"/>
                  <a:pt x="20007" y="3857"/>
                </a:cubicBezTo>
                <a:cubicBezTo>
                  <a:pt x="20007" y="3857"/>
                  <a:pt x="20007" y="3857"/>
                  <a:pt x="20007" y="3857"/>
                </a:cubicBezTo>
                <a:cubicBezTo>
                  <a:pt x="20007" y="3857"/>
                  <a:pt x="20007" y="3857"/>
                  <a:pt x="20007" y="3857"/>
                </a:cubicBezTo>
                <a:cubicBezTo>
                  <a:pt x="13102" y="3857"/>
                  <a:pt x="13102" y="3857"/>
                  <a:pt x="13102" y="3857"/>
                </a:cubicBezTo>
                <a:cubicBezTo>
                  <a:pt x="13102" y="2507"/>
                  <a:pt x="13102" y="2507"/>
                  <a:pt x="13102" y="2507"/>
                </a:cubicBezTo>
                <a:cubicBezTo>
                  <a:pt x="13102" y="2314"/>
                  <a:pt x="13102" y="2121"/>
                  <a:pt x="12925" y="2121"/>
                </a:cubicBezTo>
                <a:cubicBezTo>
                  <a:pt x="9207" y="2121"/>
                  <a:pt x="9207" y="2121"/>
                  <a:pt x="9207" y="2121"/>
                </a:cubicBezTo>
                <a:cubicBezTo>
                  <a:pt x="9030" y="2121"/>
                  <a:pt x="9030" y="2314"/>
                  <a:pt x="9030" y="2507"/>
                </a:cubicBezTo>
                <a:cubicBezTo>
                  <a:pt x="9030" y="3857"/>
                  <a:pt x="9030" y="3857"/>
                  <a:pt x="9030" y="3857"/>
                </a:cubicBezTo>
                <a:cubicBezTo>
                  <a:pt x="1770" y="3857"/>
                  <a:pt x="1770" y="3857"/>
                  <a:pt x="1770" y="3857"/>
                </a:cubicBezTo>
                <a:cubicBezTo>
                  <a:pt x="1770" y="3857"/>
                  <a:pt x="1770" y="3857"/>
                  <a:pt x="1770" y="3857"/>
                </a:cubicBezTo>
                <a:cubicBezTo>
                  <a:pt x="1770" y="3857"/>
                  <a:pt x="1770" y="3857"/>
                  <a:pt x="1770" y="3857"/>
                </a:cubicBezTo>
                <a:cubicBezTo>
                  <a:pt x="9030" y="3857"/>
                  <a:pt x="9030" y="3857"/>
                  <a:pt x="9030" y="3857"/>
                </a:cubicBezTo>
                <a:cubicBezTo>
                  <a:pt x="9030" y="7521"/>
                  <a:pt x="9030" y="7521"/>
                  <a:pt x="9030" y="7521"/>
                </a:cubicBezTo>
                <a:cubicBezTo>
                  <a:pt x="1770" y="7521"/>
                  <a:pt x="1770" y="7521"/>
                  <a:pt x="1770" y="7521"/>
                </a:cubicBezTo>
                <a:cubicBezTo>
                  <a:pt x="1770" y="7521"/>
                  <a:pt x="1770" y="7521"/>
                  <a:pt x="1770" y="7521"/>
                </a:cubicBezTo>
                <a:cubicBezTo>
                  <a:pt x="1770" y="7714"/>
                  <a:pt x="1770" y="7714"/>
                  <a:pt x="1770" y="7714"/>
                </a:cubicBezTo>
                <a:cubicBezTo>
                  <a:pt x="9030" y="7714"/>
                  <a:pt x="9030" y="7714"/>
                  <a:pt x="9030" y="7714"/>
                </a:cubicBezTo>
                <a:cubicBezTo>
                  <a:pt x="9030" y="11379"/>
                  <a:pt x="9030" y="11379"/>
                  <a:pt x="9030" y="11379"/>
                </a:cubicBezTo>
                <a:cubicBezTo>
                  <a:pt x="6905" y="11379"/>
                  <a:pt x="6905" y="11379"/>
                  <a:pt x="6905" y="11379"/>
                </a:cubicBezTo>
                <a:cubicBezTo>
                  <a:pt x="6905" y="9257"/>
                  <a:pt x="6905" y="9257"/>
                  <a:pt x="6905" y="9257"/>
                </a:cubicBezTo>
                <a:cubicBezTo>
                  <a:pt x="6905" y="9064"/>
                  <a:pt x="6728" y="9064"/>
                  <a:pt x="6551" y="9064"/>
                </a:cubicBezTo>
                <a:cubicBezTo>
                  <a:pt x="3010" y="9064"/>
                  <a:pt x="3010" y="9064"/>
                  <a:pt x="3010" y="9064"/>
                </a:cubicBezTo>
                <a:cubicBezTo>
                  <a:pt x="2833" y="9064"/>
                  <a:pt x="2656" y="9064"/>
                  <a:pt x="2656" y="9257"/>
                </a:cubicBezTo>
                <a:cubicBezTo>
                  <a:pt x="2656" y="11379"/>
                  <a:pt x="2656" y="11379"/>
                  <a:pt x="2656" y="11379"/>
                </a:cubicBezTo>
                <a:cubicBezTo>
                  <a:pt x="1770" y="11379"/>
                  <a:pt x="1770" y="11379"/>
                  <a:pt x="1770" y="11379"/>
                </a:cubicBezTo>
                <a:cubicBezTo>
                  <a:pt x="1770" y="11379"/>
                  <a:pt x="1770" y="11379"/>
                  <a:pt x="1770" y="11379"/>
                </a:cubicBezTo>
                <a:cubicBezTo>
                  <a:pt x="1770" y="11379"/>
                  <a:pt x="1770" y="11379"/>
                  <a:pt x="1770" y="11379"/>
                </a:cubicBezTo>
                <a:cubicBezTo>
                  <a:pt x="2656" y="11379"/>
                  <a:pt x="2656" y="11379"/>
                  <a:pt x="2656" y="11379"/>
                </a:cubicBezTo>
                <a:cubicBezTo>
                  <a:pt x="2656" y="15043"/>
                  <a:pt x="2656" y="15043"/>
                  <a:pt x="2656" y="15043"/>
                </a:cubicBezTo>
                <a:cubicBezTo>
                  <a:pt x="1770" y="15043"/>
                  <a:pt x="1770" y="15043"/>
                  <a:pt x="1770" y="15043"/>
                </a:cubicBezTo>
                <a:cubicBezTo>
                  <a:pt x="1770" y="15043"/>
                  <a:pt x="1770" y="15043"/>
                  <a:pt x="1770" y="15043"/>
                </a:cubicBezTo>
                <a:cubicBezTo>
                  <a:pt x="1770" y="15043"/>
                  <a:pt x="1770" y="15236"/>
                  <a:pt x="1770" y="15236"/>
                </a:cubicBezTo>
                <a:cubicBezTo>
                  <a:pt x="2656" y="15236"/>
                  <a:pt x="2656" y="15236"/>
                  <a:pt x="2656" y="15236"/>
                </a:cubicBezTo>
                <a:cubicBezTo>
                  <a:pt x="2656" y="18707"/>
                  <a:pt x="2656" y="18707"/>
                  <a:pt x="2656" y="18707"/>
                </a:cubicBezTo>
                <a:lnTo>
                  <a:pt x="1770" y="18707"/>
                </a:lnTo>
                <a:close/>
                <a:moveTo>
                  <a:pt x="13102" y="11379"/>
                </a:moveTo>
                <a:cubicBezTo>
                  <a:pt x="15226" y="11379"/>
                  <a:pt x="15226" y="11379"/>
                  <a:pt x="15226" y="11379"/>
                </a:cubicBezTo>
                <a:cubicBezTo>
                  <a:pt x="15226" y="15043"/>
                  <a:pt x="15226" y="15043"/>
                  <a:pt x="15226" y="15043"/>
                </a:cubicBezTo>
                <a:cubicBezTo>
                  <a:pt x="13102" y="15043"/>
                  <a:pt x="13102" y="15043"/>
                  <a:pt x="13102" y="15043"/>
                </a:cubicBezTo>
                <a:lnTo>
                  <a:pt x="13102" y="11379"/>
                </a:lnTo>
                <a:close/>
                <a:moveTo>
                  <a:pt x="13102" y="15236"/>
                </a:moveTo>
                <a:cubicBezTo>
                  <a:pt x="15226" y="15236"/>
                  <a:pt x="15226" y="15236"/>
                  <a:pt x="15226" y="15236"/>
                </a:cubicBezTo>
                <a:cubicBezTo>
                  <a:pt x="15226" y="18707"/>
                  <a:pt x="15226" y="18707"/>
                  <a:pt x="15226" y="18707"/>
                </a:cubicBezTo>
                <a:cubicBezTo>
                  <a:pt x="13102" y="18707"/>
                  <a:pt x="13102" y="18707"/>
                  <a:pt x="13102" y="18707"/>
                </a:cubicBezTo>
                <a:lnTo>
                  <a:pt x="13102" y="15236"/>
                </a:lnTo>
                <a:close/>
                <a:moveTo>
                  <a:pt x="6905" y="11379"/>
                </a:moveTo>
                <a:cubicBezTo>
                  <a:pt x="9030" y="11379"/>
                  <a:pt x="9030" y="11379"/>
                  <a:pt x="9030" y="11379"/>
                </a:cubicBezTo>
                <a:cubicBezTo>
                  <a:pt x="9030" y="15043"/>
                  <a:pt x="9030" y="15043"/>
                  <a:pt x="9030" y="15043"/>
                </a:cubicBezTo>
                <a:cubicBezTo>
                  <a:pt x="6905" y="15043"/>
                  <a:pt x="6905" y="15043"/>
                  <a:pt x="6905" y="15043"/>
                </a:cubicBezTo>
                <a:lnTo>
                  <a:pt x="6905" y="11379"/>
                </a:lnTo>
                <a:close/>
                <a:moveTo>
                  <a:pt x="6905" y="15236"/>
                </a:moveTo>
                <a:cubicBezTo>
                  <a:pt x="9030" y="15236"/>
                  <a:pt x="9030" y="15236"/>
                  <a:pt x="9030" y="15236"/>
                </a:cubicBezTo>
                <a:cubicBezTo>
                  <a:pt x="9030" y="18707"/>
                  <a:pt x="9030" y="18707"/>
                  <a:pt x="9030" y="18707"/>
                </a:cubicBezTo>
                <a:cubicBezTo>
                  <a:pt x="6905" y="18707"/>
                  <a:pt x="6905" y="18707"/>
                  <a:pt x="6905" y="18707"/>
                </a:cubicBezTo>
                <a:lnTo>
                  <a:pt x="6905" y="152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61" name="Group"/>
          <p:cNvGrpSpPr/>
          <p:nvPr/>
        </p:nvGrpSpPr>
        <p:grpSpPr>
          <a:xfrm>
            <a:off x="17553315" y="10047077"/>
            <a:ext cx="550529" cy="372074"/>
            <a:chOff x="0" y="-1"/>
            <a:chExt cx="550528" cy="372072"/>
          </a:xfrm>
        </p:grpSpPr>
        <p:sp>
          <p:nvSpPr>
            <p:cNvPr id="148" name="Line"/>
            <p:cNvSpPr/>
            <p:nvPr/>
          </p:nvSpPr>
          <p:spPr>
            <a:xfrm flipV="1">
              <a:off x="148104" y="53660"/>
              <a:ext cx="108131" cy="8756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49" name="Line"/>
            <p:cNvSpPr/>
            <p:nvPr/>
          </p:nvSpPr>
          <p:spPr>
            <a:xfrm flipH="1" flipV="1">
              <a:off x="420456" y="181883"/>
              <a:ext cx="69571" cy="12049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0" name="Line"/>
            <p:cNvSpPr/>
            <p:nvPr/>
          </p:nvSpPr>
          <p:spPr>
            <a:xfrm flipV="1">
              <a:off x="52891" y="181883"/>
              <a:ext cx="69571" cy="12049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1" name="Line"/>
            <p:cNvSpPr/>
            <p:nvPr/>
          </p:nvSpPr>
          <p:spPr>
            <a:xfrm flipV="1">
              <a:off x="349327" y="181883"/>
              <a:ext cx="69570" cy="12049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2" name="Line"/>
            <p:cNvSpPr/>
            <p:nvPr/>
          </p:nvSpPr>
          <p:spPr>
            <a:xfrm flipH="1" flipV="1">
              <a:off x="125036" y="181883"/>
              <a:ext cx="69571" cy="12049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3" name="Line"/>
            <p:cNvSpPr/>
            <p:nvPr/>
          </p:nvSpPr>
          <p:spPr>
            <a:xfrm flipH="1" flipV="1">
              <a:off x="295306" y="53660"/>
              <a:ext cx="108131" cy="8756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4" name="Circle"/>
            <p:cNvSpPr/>
            <p:nvPr/>
          </p:nvSpPr>
          <p:spPr>
            <a:xfrm>
              <a:off x="221910" y="-2"/>
              <a:ext cx="105875" cy="10587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5" name="Circle"/>
            <p:cNvSpPr/>
            <p:nvPr/>
          </p:nvSpPr>
          <p:spPr>
            <a:xfrm>
              <a:off x="363486" y="117978"/>
              <a:ext cx="105875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6" name="Circle"/>
            <p:cNvSpPr/>
            <p:nvPr/>
          </p:nvSpPr>
          <p:spPr>
            <a:xfrm>
              <a:off x="296435" y="266197"/>
              <a:ext cx="105875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7" name="Circle"/>
            <p:cNvSpPr/>
            <p:nvPr/>
          </p:nvSpPr>
          <p:spPr>
            <a:xfrm>
              <a:off x="148217" y="266197"/>
              <a:ext cx="105875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8" name="Circle"/>
            <p:cNvSpPr/>
            <p:nvPr/>
          </p:nvSpPr>
          <p:spPr>
            <a:xfrm>
              <a:off x="74109" y="117978"/>
              <a:ext cx="105873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9" name="Circle"/>
            <p:cNvSpPr/>
            <p:nvPr/>
          </p:nvSpPr>
          <p:spPr>
            <a:xfrm>
              <a:off x="-1" y="266197"/>
              <a:ext cx="105873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0" name="Circle"/>
            <p:cNvSpPr/>
            <p:nvPr/>
          </p:nvSpPr>
          <p:spPr>
            <a:xfrm>
              <a:off x="444653" y="266197"/>
              <a:ext cx="105875" cy="1058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blurRad="101600" dist="508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62" name="Consultancy…"/>
          <p:cNvSpPr txBox="1"/>
          <p:nvPr/>
        </p:nvSpPr>
        <p:spPr>
          <a:xfrm>
            <a:off x="11653983" y="5807481"/>
            <a:ext cx="3978479" cy="2491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Consultancy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Collaboration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Matchmaking</a:t>
            </a:r>
          </a:p>
        </p:txBody>
      </p:sp>
      <p:sp>
        <p:nvSpPr>
          <p:cNvPr id="163" name="Courses…"/>
          <p:cNvSpPr txBox="1"/>
          <p:nvPr/>
        </p:nvSpPr>
        <p:spPr>
          <a:xfrm>
            <a:off x="15464392" y="5420138"/>
            <a:ext cx="3978479" cy="324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600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Courses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Workshop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Seminars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Conferences</a:t>
            </a:r>
          </a:p>
        </p:txBody>
      </p:sp>
      <p:sp>
        <p:nvSpPr>
          <p:cNvPr id="164" name="Heath Data…"/>
          <p:cNvSpPr txBox="1"/>
          <p:nvPr/>
        </p:nvSpPr>
        <p:spPr>
          <a:xfrm>
            <a:off x="19302280" y="5420138"/>
            <a:ext cx="3978478" cy="324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600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Heath Data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Internal Projects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External Projects </a:t>
            </a:r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Grants</a:t>
            </a:r>
          </a:p>
        </p:txBody>
      </p:sp>
      <p:sp>
        <p:nvSpPr>
          <p:cNvPr id="165" name="TRAINING"/>
          <p:cNvSpPr txBox="1"/>
          <p:nvPr/>
        </p:nvSpPr>
        <p:spPr>
          <a:xfrm>
            <a:off x="15464392" y="3318709"/>
            <a:ext cx="3978479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3000" b="1" spc="333">
                <a:latin typeface="+mj-lt"/>
                <a:ea typeface="+mj-ea"/>
                <a:cs typeface="+mj-cs"/>
                <a:sym typeface="Helvetica"/>
              </a:defRPr>
            </a:pPr>
            <a:r>
              <a:t>TRAINING</a:t>
            </a:r>
          </a:p>
        </p:txBody>
      </p:sp>
      <p:sp>
        <p:nvSpPr>
          <p:cNvPr id="166" name="Rectangle 19"/>
          <p:cNvSpPr/>
          <p:nvPr/>
        </p:nvSpPr>
        <p:spPr>
          <a:xfrm>
            <a:off x="0" y="6"/>
            <a:ext cx="24371300" cy="88662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pic>
        <p:nvPicPr>
          <p:cNvPr id="167" name="Picture 13" descr="Picture 13"/>
          <p:cNvPicPr>
            <a:picLocks noChangeAspect="1"/>
          </p:cNvPicPr>
          <p:nvPr/>
        </p:nvPicPr>
        <p:blipFill>
          <a:blip r:embed="rId2"/>
          <a:srcRect l="12042" t="11448" r="17198" b="13844"/>
          <a:stretch>
            <a:fillRect/>
          </a:stretch>
        </p:blipFill>
        <p:spPr>
          <a:xfrm>
            <a:off x="894290" y="169452"/>
            <a:ext cx="443813" cy="563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69" y="257111"/>
            <a:ext cx="6217158" cy="42517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extBox 46"/>
          <p:cNvSpPr txBox="1"/>
          <p:nvPr/>
        </p:nvSpPr>
        <p:spPr>
          <a:xfrm>
            <a:off x="22599144" y="153506"/>
            <a:ext cx="695543" cy="57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sz="2800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02</a:t>
            </a:r>
          </a:p>
        </p:txBody>
      </p:sp>
      <p:sp>
        <p:nvSpPr>
          <p:cNvPr id="170" name="TextBox 17"/>
          <p:cNvSpPr txBox="1"/>
          <p:nvPr/>
        </p:nvSpPr>
        <p:spPr>
          <a:xfrm>
            <a:off x="1393180" y="7658902"/>
            <a:ext cx="9181683" cy="10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Establish health data science as a topic in its own right and </a:t>
            </a:r>
            <a:r>
              <a:rPr>
                <a:latin typeface="Microsoft New Tai Lue"/>
                <a:ea typeface="Microsoft New Tai Lue"/>
                <a:cs typeface="Microsoft New Tai Lue"/>
                <a:sym typeface="Microsoft New Tai Lue"/>
              </a:rPr>
              <a:t>conduct its own</a:t>
            </a:r>
            <a:r>
              <a:rPr b="1">
                <a:latin typeface="Microsoft New Tai Lue"/>
                <a:ea typeface="Microsoft New Tai Lue"/>
                <a:cs typeface="Microsoft New Tai Lue"/>
                <a:sym typeface="Microsoft New Tai Lue"/>
              </a:rPr>
              <a:t> research.</a:t>
            </a:r>
          </a:p>
        </p:txBody>
      </p:sp>
      <p:sp>
        <p:nvSpPr>
          <p:cNvPr id="171" name="TextBox 17"/>
          <p:cNvSpPr txBox="1"/>
          <p:nvPr/>
        </p:nvSpPr>
        <p:spPr>
          <a:xfrm>
            <a:off x="1393180" y="9590626"/>
            <a:ext cx="9181683" cy="10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Started March 2020.</a:t>
            </a:r>
          </a:p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Located at </a:t>
            </a:r>
            <a:r>
              <a:rPr b="1"/>
              <a:t>Panum Institute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animBg="1" advAuto="0"/>
      <p:bldP spid="171" grpId="2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63" name="WORKING ON    OMPUTEROME 2.0"/>
          <p:cNvSpPr txBox="1"/>
          <p:nvPr/>
        </p:nvSpPr>
        <p:spPr>
          <a:xfrm>
            <a:off x="7775029" y="6733588"/>
            <a:ext cx="8933856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WORKING ON COMPUTEROME 2.</a:t>
            </a:r>
          </a:p>
        </p:txBody>
      </p:sp>
      <p:grpSp>
        <p:nvGrpSpPr>
          <p:cNvPr id="866" name="Group"/>
          <p:cNvGrpSpPr/>
          <p:nvPr/>
        </p:nvGrpSpPr>
        <p:grpSpPr>
          <a:xfrm>
            <a:off x="-2601229" y="-2297897"/>
            <a:ext cx="1846461" cy="1838609"/>
            <a:chOff x="-146" y="0"/>
            <a:chExt cx="1846460" cy="1838608"/>
          </a:xfrm>
        </p:grpSpPr>
        <p:pic>
          <p:nvPicPr>
            <p:cNvPr id="864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8" r="82744" b="15444"/>
            <a:stretch>
              <a:fillRect/>
            </a:stretch>
          </p:blipFill>
          <p:spPr>
            <a:xfrm>
              <a:off x="-148" y="687"/>
              <a:ext cx="1846462" cy="1837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865" name="Oval"/>
            <p:cNvSpPr/>
            <p:nvPr/>
          </p:nvSpPr>
          <p:spPr>
            <a:xfrm>
              <a:off x="10635" y="-1"/>
              <a:ext cx="1833180" cy="1838610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67" name="PART3"/>
          <p:cNvSpPr txBox="1"/>
          <p:nvPr/>
        </p:nvSpPr>
        <p:spPr>
          <a:xfrm>
            <a:off x="11251034" y="5461420"/>
            <a:ext cx="1869232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PART3</a:t>
            </a:r>
          </a:p>
        </p:txBody>
      </p:sp>
      <p:sp>
        <p:nvSpPr>
          <p:cNvPr id="868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871" name="Group"/>
          <p:cNvGrpSpPr/>
          <p:nvPr/>
        </p:nvGrpSpPr>
        <p:grpSpPr>
          <a:xfrm>
            <a:off x="16631017" y="6997537"/>
            <a:ext cx="433885" cy="431831"/>
            <a:chOff x="0" y="0"/>
            <a:chExt cx="433883" cy="431829"/>
          </a:xfrm>
        </p:grpSpPr>
        <p:pic>
          <p:nvPicPr>
            <p:cNvPr id="869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7" r="82740" b="15454"/>
            <a:stretch>
              <a:fillRect/>
            </a:stretch>
          </p:blipFill>
          <p:spPr>
            <a:xfrm>
              <a:off x="95" y="127"/>
              <a:ext cx="433789" cy="43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870" name="Oval"/>
            <p:cNvSpPr/>
            <p:nvPr/>
          </p:nvSpPr>
          <p:spPr>
            <a:xfrm>
              <a:off x="-1" y="-1"/>
              <a:ext cx="433821" cy="431831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roup"/>
          <p:cNvGrpSpPr/>
          <p:nvPr/>
        </p:nvGrpSpPr>
        <p:grpSpPr>
          <a:xfrm>
            <a:off x="1603677" y="1529555"/>
            <a:ext cx="15216189" cy="886195"/>
            <a:chOff x="0" y="-597"/>
            <a:chExt cx="15224117" cy="886653"/>
          </a:xfrm>
        </p:grpSpPr>
        <p:sp>
          <p:nvSpPr>
            <p:cNvPr id="733" name="WORKING ON COMPUTEROME 2.0 - MAGALI"/>
            <p:cNvSpPr txBox="1"/>
            <p:nvPr/>
          </p:nvSpPr>
          <p:spPr>
            <a:xfrm>
              <a:off x="597242" y="-597"/>
              <a:ext cx="14626875" cy="861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4" tIns="45694" rIns="45694" bIns="45694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defTabSz="1827518"/>
              <a:r>
                <a:rPr sz="4998">
                  <a:latin typeface="Helvetica"/>
                </a:rPr>
                <a:t>MODULES</a:t>
              </a:r>
            </a:p>
          </p:txBody>
        </p:sp>
        <p:sp>
          <p:nvSpPr>
            <p:cNvPr id="734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694" tIns="45694" rIns="45694" bIns="45694" numCol="1" anchor="ctr">
              <a:noAutofit/>
            </a:bodyPr>
            <a:lstStyle/>
            <a:p>
              <a:pPr algn="ctr" defTabSz="1827518"/>
              <a:endParaRPr sz="7196">
                <a:latin typeface="Calibri"/>
                <a:cs typeface="Calibri"/>
                <a:sym typeface="Calibri"/>
              </a:endParaRPr>
            </a:p>
          </p:txBody>
        </p:sp>
      </p:grpSp>
      <p:sp>
        <p:nvSpPr>
          <p:cNvPr id="736" name="Group"/>
          <p:cNvSpPr txBox="1"/>
          <p:nvPr/>
        </p:nvSpPr>
        <p:spPr>
          <a:xfrm>
            <a:off x="3893584" y="3274460"/>
            <a:ext cx="8667189" cy="492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4" tIns="45694" rIns="45694" bIns="45694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1827518"/>
            <a:r>
              <a:rPr sz="2599"/>
              <a:t>LOADING A MODULE: MODULE LOAD</a:t>
            </a:r>
          </a:p>
        </p:txBody>
      </p:sp>
      <p:sp>
        <p:nvSpPr>
          <p:cNvPr id="737" name="Open a terminal…"/>
          <p:cNvSpPr txBox="1"/>
          <p:nvPr/>
        </p:nvSpPr>
        <p:spPr>
          <a:xfrm>
            <a:off x="3892665" y="3909130"/>
            <a:ext cx="11025071" cy="830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4" tIns="45694" rIns="45694" bIns="45694">
            <a:spAutoFit/>
          </a:bodyPr>
          <a:lstStyle/>
          <a:p>
            <a:pPr defTabSz="1827518">
              <a:buSzPct val="100000"/>
              <a:buFontTx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399">
                <a:solidFill>
                  <a:srgbClr val="595E59"/>
                </a:solidFill>
                <a:latin typeface="Helvetica"/>
                <a:sym typeface="Helvetica"/>
              </a:rPr>
              <a:t>You need to load each software you want to use (in its specific version)</a:t>
            </a:r>
          </a:p>
          <a:p>
            <a:pPr defTabSz="1827518">
              <a:buSzPct val="100000"/>
              <a:buFontTx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399">
                <a:solidFill>
                  <a:srgbClr val="595E59"/>
                </a:solidFill>
                <a:latin typeface="Helvetica"/>
                <a:sym typeface="Helvetica"/>
              </a:rPr>
              <a:t>module load bowtie/2.3.2 </a:t>
            </a:r>
          </a:p>
        </p:txBody>
      </p:sp>
      <p:sp>
        <p:nvSpPr>
          <p:cNvPr id="738" name="Rounded Rectangle"/>
          <p:cNvSpPr/>
          <p:nvPr/>
        </p:nvSpPr>
        <p:spPr>
          <a:xfrm>
            <a:off x="2200608" y="3280334"/>
            <a:ext cx="1121462" cy="1120816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694" tIns="45694" rIns="45694" bIns="45694" anchor="ctr"/>
          <a:lstStyle/>
          <a:p>
            <a:pPr defTabSz="1827518">
              <a:defRPr>
                <a:solidFill>
                  <a:srgbClr val="999999"/>
                </a:solidFill>
              </a:defRPr>
            </a:pPr>
            <a:endParaRPr sz="7196">
              <a:solidFill>
                <a:srgbClr val="999999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739" name="&gt;"/>
          <p:cNvSpPr txBox="1"/>
          <p:nvPr/>
        </p:nvSpPr>
        <p:spPr>
          <a:xfrm>
            <a:off x="2318806" y="3290343"/>
            <a:ext cx="514512" cy="94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4" tIns="50774" rIns="50774" bIns="50774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1827518"/>
            <a:r>
              <a:rPr sz="5497"/>
              <a:t>&gt;</a:t>
            </a:r>
          </a:p>
        </p:txBody>
      </p:sp>
      <p:sp>
        <p:nvSpPr>
          <p:cNvPr id="740" name="Line"/>
          <p:cNvSpPr/>
          <p:nvPr/>
        </p:nvSpPr>
        <p:spPr>
          <a:xfrm>
            <a:off x="2708440" y="4074142"/>
            <a:ext cx="456344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694" tIns="45694" rIns="45694" bIns="45694"/>
          <a:lstStyle/>
          <a:p>
            <a:pPr defTabSz="1827518">
              <a:defRPr>
                <a:solidFill>
                  <a:srgbClr val="999999"/>
                </a:solidFill>
              </a:defRPr>
            </a:pPr>
            <a:endParaRPr sz="7196">
              <a:solidFill>
                <a:srgbClr val="999999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741" name="Group"/>
          <p:cNvSpPr txBox="1"/>
          <p:nvPr/>
        </p:nvSpPr>
        <p:spPr>
          <a:xfrm>
            <a:off x="3893584" y="6175958"/>
            <a:ext cx="8667189" cy="492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4" tIns="45694" rIns="45694" bIns="45694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1827518"/>
            <a:r>
              <a:rPr sz="2599"/>
              <a:t>SEARCHING FOR A MODULE: MODULE AVAIL</a:t>
            </a:r>
          </a:p>
        </p:txBody>
      </p:sp>
      <p:sp>
        <p:nvSpPr>
          <p:cNvPr id="742" name="Open a terminal…"/>
          <p:cNvSpPr txBox="1"/>
          <p:nvPr/>
        </p:nvSpPr>
        <p:spPr>
          <a:xfrm>
            <a:off x="3892667" y="6810628"/>
            <a:ext cx="11987095" cy="119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4" tIns="45694" rIns="45694" bIns="45694">
            <a:spAutoFit/>
          </a:bodyPr>
          <a:lstStyle/>
          <a:p>
            <a:pPr defTabSz="1827518">
              <a:buSzPct val="100000"/>
              <a:buFontTx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da-DK" sz="2399" dirty="0">
                <a:solidFill>
                  <a:srgbClr val="595E59"/>
                </a:solidFill>
                <a:latin typeface="Helvetica"/>
                <a:sym typeface="Helvetica"/>
              </a:rPr>
              <a:t>First load the ”</a:t>
            </a:r>
            <a:r>
              <a:rPr lang="da-DK" sz="2399" dirty="0" err="1">
                <a:solidFill>
                  <a:srgbClr val="595E59"/>
                </a:solidFill>
                <a:latin typeface="Helvetica"/>
                <a:sym typeface="Helvetica"/>
              </a:rPr>
              <a:t>tools</a:t>
            </a:r>
            <a:r>
              <a:rPr lang="da-DK" sz="2399" dirty="0">
                <a:solidFill>
                  <a:srgbClr val="595E59"/>
                </a:solidFill>
                <a:latin typeface="Helvetica"/>
                <a:sym typeface="Helvetica"/>
              </a:rPr>
              <a:t>” </a:t>
            </a:r>
            <a:r>
              <a:rPr lang="da-DK" sz="2399" dirty="0" err="1">
                <a:solidFill>
                  <a:srgbClr val="595E59"/>
                </a:solidFill>
                <a:latin typeface="Helvetica"/>
                <a:sym typeface="Helvetica"/>
              </a:rPr>
              <a:t>module</a:t>
            </a:r>
            <a:r>
              <a:rPr lang="da-DK" sz="2399" dirty="0">
                <a:solidFill>
                  <a:srgbClr val="595E59"/>
                </a:solidFill>
                <a:latin typeface="Helvetica"/>
                <a:sym typeface="Helvetica"/>
              </a:rPr>
              <a:t>: </a:t>
            </a:r>
            <a:r>
              <a:rPr lang="da-DK" sz="2399" dirty="0" err="1">
                <a:solidFill>
                  <a:srgbClr val="595E59"/>
                </a:solidFill>
                <a:latin typeface="Helvetica"/>
                <a:sym typeface="Helvetica"/>
              </a:rPr>
              <a:t>module</a:t>
            </a:r>
            <a:r>
              <a:rPr lang="da-DK" sz="2399" dirty="0">
                <a:solidFill>
                  <a:srgbClr val="595E59"/>
                </a:solidFill>
                <a:latin typeface="Helvetica"/>
                <a:sym typeface="Helvetica"/>
              </a:rPr>
              <a:t> load </a:t>
            </a:r>
            <a:r>
              <a:rPr lang="da-DK" sz="2399" dirty="0" err="1">
                <a:solidFill>
                  <a:srgbClr val="595E59"/>
                </a:solidFill>
                <a:latin typeface="Helvetica"/>
                <a:sym typeface="Helvetica"/>
              </a:rPr>
              <a:t>tools</a:t>
            </a:r>
            <a:endParaRPr lang="da-DK" sz="2399" dirty="0">
              <a:solidFill>
                <a:srgbClr val="595E59"/>
              </a:solidFill>
              <a:latin typeface="Helvetica"/>
              <a:sym typeface="Helvetica"/>
            </a:endParaRPr>
          </a:p>
          <a:p>
            <a:pPr defTabSz="1827518">
              <a:buSzPct val="100000"/>
              <a:buFontTx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399" dirty="0">
                <a:solidFill>
                  <a:srgbClr val="595E59"/>
                </a:solidFill>
                <a:latin typeface="Helvetica"/>
                <a:sym typeface="Helvetica"/>
              </a:rPr>
              <a:t>Use the avail function with the start of your software name</a:t>
            </a:r>
          </a:p>
          <a:p>
            <a:pPr defTabSz="1827518">
              <a:buSzPct val="100000"/>
              <a:buFontTx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399" dirty="0">
                <a:solidFill>
                  <a:srgbClr val="595E59"/>
                </a:solidFill>
                <a:latin typeface="Helvetica"/>
                <a:sym typeface="Helvetica"/>
              </a:rPr>
              <a:t>module avail bowtie</a:t>
            </a:r>
          </a:p>
        </p:txBody>
      </p:sp>
      <p:sp>
        <p:nvSpPr>
          <p:cNvPr id="743" name="Rounded Rectangle"/>
          <p:cNvSpPr/>
          <p:nvPr/>
        </p:nvSpPr>
        <p:spPr>
          <a:xfrm>
            <a:off x="2200608" y="6181832"/>
            <a:ext cx="1121462" cy="1120816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694" tIns="45694" rIns="45694" bIns="45694" anchor="ctr"/>
          <a:lstStyle/>
          <a:p>
            <a:pPr defTabSz="1827518">
              <a:defRPr>
                <a:solidFill>
                  <a:srgbClr val="999999"/>
                </a:solidFill>
              </a:defRPr>
            </a:pPr>
            <a:endParaRPr sz="7196">
              <a:solidFill>
                <a:srgbClr val="999999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744" name="&gt;"/>
          <p:cNvSpPr txBox="1"/>
          <p:nvPr/>
        </p:nvSpPr>
        <p:spPr>
          <a:xfrm>
            <a:off x="2318806" y="6191842"/>
            <a:ext cx="514512" cy="94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4" tIns="50774" rIns="50774" bIns="50774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1827518"/>
            <a:r>
              <a:rPr sz="5497"/>
              <a:t>&gt;</a:t>
            </a:r>
          </a:p>
        </p:txBody>
      </p:sp>
      <p:sp>
        <p:nvSpPr>
          <p:cNvPr id="745" name="Line"/>
          <p:cNvSpPr/>
          <p:nvPr/>
        </p:nvSpPr>
        <p:spPr>
          <a:xfrm>
            <a:off x="2708440" y="6975642"/>
            <a:ext cx="456344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694" tIns="45694" rIns="45694" bIns="45694"/>
          <a:lstStyle/>
          <a:p>
            <a:pPr defTabSz="1827518">
              <a:defRPr>
                <a:solidFill>
                  <a:srgbClr val="999999"/>
                </a:solidFill>
              </a:defRPr>
            </a:pPr>
            <a:endParaRPr sz="7196">
              <a:solidFill>
                <a:srgbClr val="999999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746" name="Group"/>
          <p:cNvSpPr txBox="1"/>
          <p:nvPr/>
        </p:nvSpPr>
        <p:spPr>
          <a:xfrm>
            <a:off x="3893584" y="9251591"/>
            <a:ext cx="8667189" cy="492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4" tIns="45694" rIns="45694" bIns="45694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1827518"/>
            <a:r>
              <a:rPr sz="2599"/>
              <a:t>ADDING THE DEPENDENCIES</a:t>
            </a:r>
          </a:p>
        </p:txBody>
      </p:sp>
      <p:sp>
        <p:nvSpPr>
          <p:cNvPr id="747" name="Open a terminal…"/>
          <p:cNvSpPr txBox="1"/>
          <p:nvPr/>
        </p:nvSpPr>
        <p:spPr>
          <a:xfrm>
            <a:off x="3892665" y="9886260"/>
            <a:ext cx="11025071" cy="461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4" tIns="45694" rIns="45694" bIns="45694">
            <a:spAutoFit/>
          </a:bodyPr>
          <a:lstStyle>
            <a:lvl1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defTabSz="1827518"/>
            <a:r>
              <a:rPr sz="2399">
                <a:latin typeface="Helvetica"/>
              </a:rPr>
              <a:t>When there is a missing dependency, follow the suggestions</a:t>
            </a:r>
          </a:p>
        </p:txBody>
      </p:sp>
      <p:sp>
        <p:nvSpPr>
          <p:cNvPr id="748" name="Rounded Rectangle"/>
          <p:cNvSpPr/>
          <p:nvPr/>
        </p:nvSpPr>
        <p:spPr>
          <a:xfrm>
            <a:off x="2200608" y="9257468"/>
            <a:ext cx="1121462" cy="1120816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694" tIns="45694" rIns="45694" bIns="45694" anchor="ctr"/>
          <a:lstStyle/>
          <a:p>
            <a:pPr defTabSz="1827518">
              <a:defRPr>
                <a:solidFill>
                  <a:srgbClr val="999999"/>
                </a:solidFill>
              </a:defRPr>
            </a:pPr>
            <a:endParaRPr sz="7196">
              <a:solidFill>
                <a:srgbClr val="999999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749" name="&gt;"/>
          <p:cNvSpPr txBox="1"/>
          <p:nvPr/>
        </p:nvSpPr>
        <p:spPr>
          <a:xfrm>
            <a:off x="2318806" y="9267475"/>
            <a:ext cx="514512" cy="94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4" tIns="50774" rIns="50774" bIns="50774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1827518"/>
            <a:r>
              <a:rPr sz="5497"/>
              <a:t>&gt;</a:t>
            </a:r>
          </a:p>
        </p:txBody>
      </p:sp>
      <p:sp>
        <p:nvSpPr>
          <p:cNvPr id="750" name="Line"/>
          <p:cNvSpPr/>
          <p:nvPr/>
        </p:nvSpPr>
        <p:spPr>
          <a:xfrm>
            <a:off x="2708440" y="10051273"/>
            <a:ext cx="456344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694" tIns="45694" rIns="45694" bIns="45694"/>
          <a:lstStyle/>
          <a:p>
            <a:pPr defTabSz="1827518">
              <a:defRPr>
                <a:solidFill>
                  <a:srgbClr val="999999"/>
                </a:solidFill>
              </a:defRPr>
            </a:pPr>
            <a:endParaRPr sz="7196">
              <a:solidFill>
                <a:srgbClr val="999999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751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280" y="8258492"/>
            <a:ext cx="9865597" cy="3585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52" name="Picture 22" descr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280" y="5374047"/>
            <a:ext cx="9865597" cy="1863237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TextBox 28"/>
          <p:cNvSpPr txBox="1"/>
          <p:nvPr/>
        </p:nvSpPr>
        <p:spPr>
          <a:xfrm>
            <a:off x="2200608" y="12142383"/>
            <a:ext cx="12702143" cy="533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4" tIns="50774" rIns="50774" bIns="50774" anchor="ctr">
            <a:spAutoFit/>
          </a:bodyPr>
          <a:lstStyle/>
          <a:p>
            <a:pPr defTabSz="1827518">
              <a:defRPr u="sng">
                <a:solidFill>
                  <a:srgbClr val="999999"/>
                </a:solidFill>
              </a:defRPr>
            </a:pPr>
            <a:r>
              <a:rPr sz="2800" u="sng" dirty="0">
                <a:solidFill>
                  <a:srgbClr val="999999"/>
                </a:solidFill>
                <a:latin typeface="+mj-lt"/>
                <a:cs typeface="Calibri"/>
                <a:sym typeface="Calibri"/>
              </a:rPr>
              <a:t>More on C2 wiki</a:t>
            </a:r>
            <a:r>
              <a:rPr sz="2800" dirty="0">
                <a:solidFill>
                  <a:srgbClr val="999999"/>
                </a:solidFill>
                <a:latin typeface="+mj-lt"/>
                <a:cs typeface="Calibri"/>
                <a:sym typeface="Calibri"/>
              </a:rPr>
              <a:t>: https://</a:t>
            </a:r>
            <a:r>
              <a:rPr sz="2800" dirty="0" err="1">
                <a:solidFill>
                  <a:srgbClr val="999999"/>
                </a:solidFill>
                <a:latin typeface="+mj-lt"/>
                <a:cs typeface="Calibri"/>
                <a:sym typeface="Calibri"/>
              </a:rPr>
              <a:t>www.computerome.dk</a:t>
            </a:r>
            <a:r>
              <a:rPr sz="2800" dirty="0">
                <a:solidFill>
                  <a:srgbClr val="999999"/>
                </a:solidFill>
                <a:latin typeface="+mj-lt"/>
                <a:cs typeface="Calibri"/>
                <a:sym typeface="Calibri"/>
              </a:rPr>
              <a:t>/display/C2W/</a:t>
            </a:r>
            <a:r>
              <a:rPr sz="2800" dirty="0" err="1">
                <a:solidFill>
                  <a:srgbClr val="999999"/>
                </a:solidFill>
                <a:latin typeface="+mj-lt"/>
                <a:cs typeface="Calibri"/>
                <a:sym typeface="Calibri"/>
              </a:rPr>
              <a:t>Installed+Software</a:t>
            </a:r>
            <a:endParaRPr sz="2800" dirty="0">
              <a:solidFill>
                <a:srgbClr val="999999"/>
              </a:solidFill>
              <a:latin typeface="+mj-lt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070970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873" name="WORKING ON COMPUTEROME 2.0 - MAGALI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REQUEST RESOURCES</a:t>
              </a:r>
            </a:p>
          </p:txBody>
        </p:sp>
        <p:sp>
          <p:nvSpPr>
            <p:cNvPr id="874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76" name="Group"/>
          <p:cNvSpPr txBox="1"/>
          <p:nvPr/>
        </p:nvSpPr>
        <p:spPr>
          <a:xfrm>
            <a:off x="3889261" y="3465095"/>
            <a:ext cx="8671708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DO NOT START ANY JOB ON THE LOGIN NODE</a:t>
            </a:r>
          </a:p>
        </p:txBody>
      </p:sp>
      <p:sp>
        <p:nvSpPr>
          <p:cNvPr id="877" name="Open a terminal…"/>
          <p:cNvSpPr txBox="1"/>
          <p:nvPr/>
        </p:nvSpPr>
        <p:spPr>
          <a:xfrm>
            <a:off x="3888344" y="4100095"/>
            <a:ext cx="11030816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After you log-in, you can move around and have a look (e.g. cd, ls, cat….)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When you know what you want to do, you need to request the resources first</a:t>
            </a:r>
          </a:p>
        </p:txBody>
      </p:sp>
      <p:sp>
        <p:nvSpPr>
          <p:cNvPr id="878" name="Rounded Rectangle"/>
          <p:cNvSpPr/>
          <p:nvPr/>
        </p:nvSpPr>
        <p:spPr>
          <a:xfrm>
            <a:off x="2195403" y="3470974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79" name="&gt;"/>
          <p:cNvSpPr txBox="1"/>
          <p:nvPr/>
        </p:nvSpPr>
        <p:spPr>
          <a:xfrm>
            <a:off x="2313663" y="3509698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880" name="Line"/>
          <p:cNvSpPr/>
          <p:nvPr/>
        </p:nvSpPr>
        <p:spPr>
          <a:xfrm>
            <a:off x="2703498" y="4265194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1" name="Group"/>
          <p:cNvSpPr txBox="1"/>
          <p:nvPr/>
        </p:nvSpPr>
        <p:spPr>
          <a:xfrm>
            <a:off x="3889261" y="6368105"/>
            <a:ext cx="8671708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INTERACTIVE MODE WITH IQSUB</a:t>
            </a:r>
          </a:p>
        </p:txBody>
      </p:sp>
      <p:sp>
        <p:nvSpPr>
          <p:cNvPr id="882" name="Open a terminal…"/>
          <p:cNvSpPr txBox="1"/>
          <p:nvPr/>
        </p:nvSpPr>
        <p:spPr>
          <a:xfrm>
            <a:off x="3888344" y="7003105"/>
            <a:ext cx="11030816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Just type iqsub in the command line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will open a window for you to put the parameters for what you need</a:t>
            </a:r>
          </a:p>
        </p:txBody>
      </p:sp>
      <p:sp>
        <p:nvSpPr>
          <p:cNvPr id="883" name="Rounded Rectangle"/>
          <p:cNvSpPr/>
          <p:nvPr/>
        </p:nvSpPr>
        <p:spPr>
          <a:xfrm>
            <a:off x="2195403" y="6373983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84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885" name="Line"/>
          <p:cNvSpPr/>
          <p:nvPr/>
        </p:nvSpPr>
        <p:spPr>
          <a:xfrm>
            <a:off x="2703498" y="7168205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6" name="Group"/>
          <p:cNvSpPr txBox="1"/>
          <p:nvPr/>
        </p:nvSpPr>
        <p:spPr>
          <a:xfrm>
            <a:off x="3889261" y="9445342"/>
            <a:ext cx="8671708" cy="47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PLACE A SCRIPT IN THE QUEUE WITH QSUB</a:t>
            </a:r>
          </a:p>
        </p:txBody>
      </p:sp>
      <p:sp>
        <p:nvSpPr>
          <p:cNvPr id="887" name="Open a terminal…"/>
          <p:cNvSpPr txBox="1"/>
          <p:nvPr/>
        </p:nvSpPr>
        <p:spPr>
          <a:xfrm>
            <a:off x="3888344" y="10080342"/>
            <a:ext cx="11030816" cy="119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Specify the resources needed with PBS commands (e.g. in a PBS script)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Place the script in the queue with qsub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Explored in mode details this afternoon</a:t>
            </a:r>
          </a:p>
        </p:txBody>
      </p:sp>
      <p:sp>
        <p:nvSpPr>
          <p:cNvPr id="888" name="Rounded Rectangle"/>
          <p:cNvSpPr/>
          <p:nvPr/>
        </p:nvSpPr>
        <p:spPr>
          <a:xfrm>
            <a:off x="2195403" y="9451220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89" name="&gt;"/>
          <p:cNvSpPr txBox="1"/>
          <p:nvPr/>
        </p:nvSpPr>
        <p:spPr>
          <a:xfrm>
            <a:off x="2313663" y="948994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890" name="Line"/>
          <p:cNvSpPr/>
          <p:nvPr/>
        </p:nvSpPr>
        <p:spPr>
          <a:xfrm>
            <a:off x="2703498" y="10245441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892" name="WORKING ON COMPUTEROME 2.0 - MAGALI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IQSUB PARAMETERS</a:t>
              </a:r>
            </a:p>
          </p:txBody>
        </p:sp>
        <p:sp>
          <p:nvSpPr>
            <p:cNvPr id="893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95" name="Group"/>
          <p:cNvSpPr txBox="1"/>
          <p:nvPr/>
        </p:nvSpPr>
        <p:spPr>
          <a:xfrm>
            <a:off x="3889261" y="4331368"/>
            <a:ext cx="8671708" cy="47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PROJECT / GROUP</a:t>
            </a:r>
          </a:p>
        </p:txBody>
      </p:sp>
      <p:sp>
        <p:nvSpPr>
          <p:cNvPr id="896" name="Open a terminal…"/>
          <p:cNvSpPr txBox="1"/>
          <p:nvPr/>
        </p:nvSpPr>
        <p:spPr>
          <a:xfrm>
            <a:off x="3888344" y="4966368"/>
            <a:ext cx="11030816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As part of which project / C2 group are you working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affects who is paying</a:t>
            </a:r>
          </a:p>
        </p:txBody>
      </p:sp>
      <p:sp>
        <p:nvSpPr>
          <p:cNvPr id="897" name="Rounded Rectangle"/>
          <p:cNvSpPr/>
          <p:nvPr/>
        </p:nvSpPr>
        <p:spPr>
          <a:xfrm>
            <a:off x="2195403" y="4337246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98" name="&gt;"/>
          <p:cNvSpPr txBox="1"/>
          <p:nvPr/>
        </p:nvSpPr>
        <p:spPr>
          <a:xfrm>
            <a:off x="2313663" y="4375970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899" name="Line"/>
          <p:cNvSpPr/>
          <p:nvPr/>
        </p:nvSpPr>
        <p:spPr>
          <a:xfrm>
            <a:off x="2703498" y="5131466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00" name="Group"/>
          <p:cNvSpPr txBox="1"/>
          <p:nvPr/>
        </p:nvSpPr>
        <p:spPr>
          <a:xfrm>
            <a:off x="3889261" y="8100652"/>
            <a:ext cx="8671708" cy="47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TIME NEEDED</a:t>
            </a:r>
          </a:p>
        </p:txBody>
      </p:sp>
      <p:sp>
        <p:nvSpPr>
          <p:cNvPr id="901" name="Open a terminal…"/>
          <p:cNvSpPr txBox="1"/>
          <p:nvPr/>
        </p:nvSpPr>
        <p:spPr>
          <a:xfrm>
            <a:off x="3888344" y="8735652"/>
            <a:ext cx="11993341" cy="156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is the wall time. After this time, the resources are close.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Everything you are doing that is not saved is lost.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Better to put a bit longer than what you think you need (you can close before the end)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are done, you can exit with command exit ;-) </a:t>
            </a:r>
          </a:p>
        </p:txBody>
      </p:sp>
      <p:sp>
        <p:nvSpPr>
          <p:cNvPr id="902" name="Rounded Rectangle"/>
          <p:cNvSpPr/>
          <p:nvPr/>
        </p:nvSpPr>
        <p:spPr>
          <a:xfrm>
            <a:off x="2195403" y="8106529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&gt;"/>
          <p:cNvSpPr txBox="1"/>
          <p:nvPr/>
        </p:nvSpPr>
        <p:spPr>
          <a:xfrm>
            <a:off x="2313663" y="814525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04" name="Line"/>
          <p:cNvSpPr/>
          <p:nvPr/>
        </p:nvSpPr>
        <p:spPr>
          <a:xfrm>
            <a:off x="2703498" y="8900751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05" name="Line"/>
          <p:cNvSpPr/>
          <p:nvPr/>
        </p:nvSpPr>
        <p:spPr>
          <a:xfrm>
            <a:off x="2703498" y="10245441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90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83" y="2683698"/>
            <a:ext cx="6127611" cy="4041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683" y="8003109"/>
            <a:ext cx="6127611" cy="4011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909" name="WORKING ON COMPUTEROME 2.0 - MAGALI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IQSUB PARAMETERS</a:t>
              </a:r>
            </a:p>
          </p:txBody>
        </p:sp>
        <p:sp>
          <p:nvSpPr>
            <p:cNvPr id="910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12" name="Group"/>
          <p:cNvSpPr txBox="1"/>
          <p:nvPr/>
        </p:nvSpPr>
        <p:spPr>
          <a:xfrm>
            <a:off x="3889261" y="3465095"/>
            <a:ext cx="8671708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NUMBER OF CPUs</a:t>
            </a:r>
          </a:p>
        </p:txBody>
      </p:sp>
      <p:sp>
        <p:nvSpPr>
          <p:cNvPr id="913" name="Open a terminal…"/>
          <p:cNvSpPr txBox="1"/>
          <p:nvPr/>
        </p:nvSpPr>
        <p:spPr>
          <a:xfrm>
            <a:off x="3888344" y="4100095"/>
            <a:ext cx="11030816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Only useful for jobs that are parallelized and can benefit from several CPUs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don’t know, you can leave 1</a:t>
            </a:r>
          </a:p>
        </p:txBody>
      </p:sp>
      <p:sp>
        <p:nvSpPr>
          <p:cNvPr id="914" name="Rounded Rectangle"/>
          <p:cNvSpPr/>
          <p:nvPr/>
        </p:nvSpPr>
        <p:spPr>
          <a:xfrm>
            <a:off x="2195403" y="3470974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15" name="&gt;"/>
          <p:cNvSpPr txBox="1"/>
          <p:nvPr/>
        </p:nvSpPr>
        <p:spPr>
          <a:xfrm>
            <a:off x="2313663" y="3509698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16" name="Line"/>
          <p:cNvSpPr/>
          <p:nvPr/>
        </p:nvSpPr>
        <p:spPr>
          <a:xfrm>
            <a:off x="2703498" y="4265194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7" name="Group"/>
          <p:cNvSpPr txBox="1"/>
          <p:nvPr/>
        </p:nvSpPr>
        <p:spPr>
          <a:xfrm>
            <a:off x="3889261" y="6368105"/>
            <a:ext cx="8671708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NUMBER OF GPUs</a:t>
            </a:r>
          </a:p>
        </p:txBody>
      </p:sp>
      <p:sp>
        <p:nvSpPr>
          <p:cNvPr id="918" name="Open a terminal…"/>
          <p:cNvSpPr txBox="1"/>
          <p:nvPr/>
        </p:nvSpPr>
        <p:spPr>
          <a:xfrm>
            <a:off x="3888344" y="7003105"/>
            <a:ext cx="11993341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Unless you know you need some GPU, leave it to 0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want to use GPU, you put 1</a:t>
            </a:r>
          </a:p>
        </p:txBody>
      </p:sp>
      <p:sp>
        <p:nvSpPr>
          <p:cNvPr id="919" name="Rounded Rectangle"/>
          <p:cNvSpPr/>
          <p:nvPr/>
        </p:nvSpPr>
        <p:spPr>
          <a:xfrm>
            <a:off x="2195403" y="6373983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20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21" name="Line"/>
          <p:cNvSpPr/>
          <p:nvPr/>
        </p:nvSpPr>
        <p:spPr>
          <a:xfrm>
            <a:off x="2703498" y="7168205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2" name="Group"/>
          <p:cNvSpPr txBox="1"/>
          <p:nvPr/>
        </p:nvSpPr>
        <p:spPr>
          <a:xfrm>
            <a:off x="3889261" y="9445342"/>
            <a:ext cx="8671708" cy="47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MEMORY NEEDED</a:t>
            </a:r>
          </a:p>
        </p:txBody>
      </p:sp>
      <p:sp>
        <p:nvSpPr>
          <p:cNvPr id="923" name="Open a terminal…"/>
          <p:cNvSpPr txBox="1"/>
          <p:nvPr/>
        </p:nvSpPr>
        <p:spPr>
          <a:xfrm>
            <a:off x="3888344" y="10080342"/>
            <a:ext cx="11030816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Depends on the methods / software you use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E.g. mapping with STAR, you might want to increase to 60-80g</a:t>
            </a:r>
          </a:p>
        </p:txBody>
      </p:sp>
      <p:sp>
        <p:nvSpPr>
          <p:cNvPr id="924" name="Rounded Rectangle"/>
          <p:cNvSpPr/>
          <p:nvPr/>
        </p:nvSpPr>
        <p:spPr>
          <a:xfrm>
            <a:off x="2195403" y="9451220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25" name="&gt;"/>
          <p:cNvSpPr txBox="1"/>
          <p:nvPr/>
        </p:nvSpPr>
        <p:spPr>
          <a:xfrm>
            <a:off x="2313663" y="948994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26" name="Line"/>
          <p:cNvSpPr/>
          <p:nvPr/>
        </p:nvSpPr>
        <p:spPr>
          <a:xfrm>
            <a:off x="2703498" y="10245441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927" name="Picture 21" descr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0579" y="2935703"/>
            <a:ext cx="5409436" cy="2183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928" name="Picture 23" descr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0579" y="5849091"/>
            <a:ext cx="5409436" cy="2179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29" name="Picture 25" descr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0579" y="8769715"/>
            <a:ext cx="5409436" cy="22059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931" name="WORKING ON COMPUTEROME 2.0 - MAGALI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FILE TRANSFER: scp &amp; FileZilla</a:t>
              </a:r>
            </a:p>
          </p:txBody>
        </p:sp>
        <p:sp>
          <p:nvSpPr>
            <p:cNvPr id="932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34" name="Group"/>
          <p:cNvSpPr txBox="1"/>
          <p:nvPr/>
        </p:nvSpPr>
        <p:spPr>
          <a:xfrm>
            <a:off x="3889261" y="3465095"/>
            <a:ext cx="8671708" cy="4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COPY DATA FROM/TO C2 via SCP command</a:t>
            </a:r>
          </a:p>
        </p:txBody>
      </p:sp>
      <p:sp>
        <p:nvSpPr>
          <p:cNvPr id="935" name="Open a terminal…"/>
          <p:cNvSpPr txBox="1"/>
          <p:nvPr/>
        </p:nvSpPr>
        <p:spPr>
          <a:xfrm>
            <a:off x="3888344" y="4100095"/>
            <a:ext cx="11993341" cy="3406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From local to computerome: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scp /Users/path/to/file username@ssh.computerome.dk:/home/path/to/the/destination/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From computerome to local: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scp username@ssh.computerome.dk:/home/path/to/file/ /Users/path/to/destination/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it’s a whole folder, use -r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 more info, study the scp command (man scp)</a:t>
            </a:r>
            <a:br/>
            <a:endParaRPr/>
          </a:p>
        </p:txBody>
      </p:sp>
      <p:sp>
        <p:nvSpPr>
          <p:cNvPr id="936" name="Rounded Rectangle"/>
          <p:cNvSpPr/>
          <p:nvPr/>
        </p:nvSpPr>
        <p:spPr>
          <a:xfrm>
            <a:off x="2195403" y="3470974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37" name="&gt;"/>
          <p:cNvSpPr txBox="1"/>
          <p:nvPr/>
        </p:nvSpPr>
        <p:spPr>
          <a:xfrm>
            <a:off x="2313663" y="3509698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38" name="Line"/>
          <p:cNvSpPr/>
          <p:nvPr/>
        </p:nvSpPr>
        <p:spPr>
          <a:xfrm>
            <a:off x="2703498" y="4265194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39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40" name="Line"/>
          <p:cNvSpPr/>
          <p:nvPr/>
        </p:nvSpPr>
        <p:spPr>
          <a:xfrm>
            <a:off x="2703498" y="7168205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41" name="Group"/>
          <p:cNvSpPr txBox="1"/>
          <p:nvPr/>
        </p:nvSpPr>
        <p:spPr>
          <a:xfrm>
            <a:off x="3889261" y="9445342"/>
            <a:ext cx="8671708" cy="47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 FileZilla graphical interface</a:t>
            </a:r>
          </a:p>
        </p:txBody>
      </p:sp>
      <p:sp>
        <p:nvSpPr>
          <p:cNvPr id="942" name="Open a terminal…"/>
          <p:cNvSpPr txBox="1"/>
          <p:nvPr/>
        </p:nvSpPr>
        <p:spPr>
          <a:xfrm>
            <a:off x="3888344" y="10080342"/>
            <a:ext cx="11030816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 can also use a software with a graphical interface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Find on the wiki how to set up the connection</a:t>
            </a:r>
          </a:p>
        </p:txBody>
      </p:sp>
      <p:sp>
        <p:nvSpPr>
          <p:cNvPr id="943" name="Rounded Rectangle"/>
          <p:cNvSpPr/>
          <p:nvPr/>
        </p:nvSpPr>
        <p:spPr>
          <a:xfrm>
            <a:off x="2195403" y="9451220"/>
            <a:ext cx="1122048" cy="1121400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44" name="&gt;"/>
          <p:cNvSpPr txBox="1"/>
          <p:nvPr/>
        </p:nvSpPr>
        <p:spPr>
          <a:xfrm>
            <a:off x="2313663" y="948994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45" name="Line"/>
          <p:cNvSpPr/>
          <p:nvPr/>
        </p:nvSpPr>
        <p:spPr>
          <a:xfrm>
            <a:off x="2703498" y="10245441"/>
            <a:ext cx="456583" cy="2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94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4075" y="4931090"/>
            <a:ext cx="7915472" cy="7761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948" name="WORKING ON COMPUTEROME 2.0 - MAGALI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Filezilla configuration</a:t>
              </a:r>
            </a:p>
          </p:txBody>
        </p:sp>
        <p:sp>
          <p:nvSpPr>
            <p:cNvPr id="949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51" name="TextBox 1"/>
          <p:cNvSpPr txBox="1"/>
          <p:nvPr/>
        </p:nvSpPr>
        <p:spPr>
          <a:xfrm>
            <a:off x="1598162" y="11773471"/>
            <a:ext cx="17316228" cy="559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u="sng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From C2 wiki</a:t>
            </a:r>
            <a:r>
              <a:rPr u="none"/>
              <a:t>: https://www.computerome.dk/display/C2W/SSH+login+to+Computerome+2.0</a:t>
            </a:r>
          </a:p>
        </p:txBody>
      </p:sp>
      <p:pic>
        <p:nvPicPr>
          <p:cNvPr id="952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230" y="3306343"/>
            <a:ext cx="19451055" cy="7436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77" name="A BRIEF TECHIN   AL INTERMEZZO"/>
          <p:cNvSpPr txBox="1"/>
          <p:nvPr/>
        </p:nvSpPr>
        <p:spPr>
          <a:xfrm>
            <a:off x="7501391" y="6733588"/>
            <a:ext cx="8928350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A BRIEF TECHNICAL INTERMEZZ</a:t>
            </a:r>
          </a:p>
        </p:txBody>
      </p:sp>
      <p:grpSp>
        <p:nvGrpSpPr>
          <p:cNvPr id="980" name="Group"/>
          <p:cNvGrpSpPr/>
          <p:nvPr/>
        </p:nvGrpSpPr>
        <p:grpSpPr>
          <a:xfrm>
            <a:off x="-2601229" y="-2297897"/>
            <a:ext cx="1846461" cy="1838609"/>
            <a:chOff x="-146" y="0"/>
            <a:chExt cx="1846460" cy="1838608"/>
          </a:xfrm>
        </p:grpSpPr>
        <p:pic>
          <p:nvPicPr>
            <p:cNvPr id="978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8" r="82744" b="15444"/>
            <a:stretch>
              <a:fillRect/>
            </a:stretch>
          </p:blipFill>
          <p:spPr>
            <a:xfrm>
              <a:off x="-148" y="687"/>
              <a:ext cx="1846462" cy="1837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979" name="Oval"/>
            <p:cNvSpPr/>
            <p:nvPr/>
          </p:nvSpPr>
          <p:spPr>
            <a:xfrm>
              <a:off x="10635" y="-1"/>
              <a:ext cx="1833180" cy="1838610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81" name="PART4"/>
          <p:cNvSpPr txBox="1"/>
          <p:nvPr/>
        </p:nvSpPr>
        <p:spPr>
          <a:xfrm>
            <a:off x="11251034" y="5461420"/>
            <a:ext cx="1869232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PART4</a:t>
            </a:r>
          </a:p>
        </p:txBody>
      </p:sp>
      <p:sp>
        <p:nvSpPr>
          <p:cNvPr id="982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985" name="Group"/>
          <p:cNvGrpSpPr/>
          <p:nvPr/>
        </p:nvGrpSpPr>
        <p:grpSpPr>
          <a:xfrm>
            <a:off x="16412402" y="6966829"/>
            <a:ext cx="433885" cy="431831"/>
            <a:chOff x="0" y="0"/>
            <a:chExt cx="433883" cy="431829"/>
          </a:xfrm>
        </p:grpSpPr>
        <p:pic>
          <p:nvPicPr>
            <p:cNvPr id="983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7" r="82740" b="15455"/>
            <a:stretch>
              <a:fillRect/>
            </a:stretch>
          </p:blipFill>
          <p:spPr>
            <a:xfrm>
              <a:off x="95" y="127"/>
              <a:ext cx="433789" cy="43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984" name="Oval"/>
            <p:cNvSpPr/>
            <p:nvPr/>
          </p:nvSpPr>
          <p:spPr>
            <a:xfrm>
              <a:off x="-1" y="0"/>
              <a:ext cx="433821" cy="431831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987" name="A BREIF TECHINCAL INTERMEZZO - ALLAN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dirty="0"/>
                <a:t>A BRI</a:t>
              </a:r>
              <a:r>
                <a:rPr lang="en-US" dirty="0"/>
                <a:t>E</a:t>
              </a:r>
              <a:r>
                <a:rPr dirty="0"/>
                <a:t>F TECHINCAL INTERMEZZO</a:t>
              </a:r>
            </a:p>
          </p:txBody>
        </p:sp>
        <p:sp>
          <p:nvSpPr>
            <p:cNvPr id="988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0" name="Group"/>
          <p:cNvSpPr txBox="1"/>
          <p:nvPr/>
        </p:nvSpPr>
        <p:spPr>
          <a:xfrm>
            <a:off x="3889261" y="3272592"/>
            <a:ext cx="12314757" cy="47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HOW DO YOU GET ACCESS OR HELP TO COMPUTEROME AT KU?</a:t>
            </a:r>
          </a:p>
        </p:txBody>
      </p:sp>
      <p:sp>
        <p:nvSpPr>
          <p:cNvPr id="991" name="Open a terminal…"/>
          <p:cNvSpPr txBox="1"/>
          <p:nvPr/>
        </p:nvSpPr>
        <p:spPr>
          <a:xfrm>
            <a:off x="3888344" y="3907592"/>
            <a:ext cx="11030816" cy="119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Get access via KU-IT’s selfservice at https://sd.ku.dk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need help, KU-IT can assist with a basic C2 training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More on C2 at KU at KUnet, Employment guide and soon Research Portal: 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993" name="A BREIF TECHINCAL INTERMEZZO - ALLAN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US" dirty="0"/>
                <a:t>COMPUTEROME AT </a:t>
              </a:r>
              <a:r>
                <a:rPr dirty="0" err="1"/>
                <a:t>KUnet</a:t>
              </a:r>
              <a:endParaRPr dirty="0"/>
            </a:p>
          </p:txBody>
        </p:sp>
        <p:sp>
          <p:nvSpPr>
            <p:cNvPr id="994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996" name="Billede 1" descr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105" y="2914912"/>
            <a:ext cx="11365088" cy="9557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riangle"/>
          <p:cNvSpPr/>
          <p:nvPr/>
        </p:nvSpPr>
        <p:spPr>
          <a:xfrm rot="10800000">
            <a:off x="15033088" y="3002845"/>
            <a:ext cx="1496751" cy="2700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39C85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74" name="TextBox 6"/>
          <p:cNvSpPr txBox="1">
            <a:spLocks noGrp="1"/>
          </p:cNvSpPr>
          <p:nvPr>
            <p:ph type="sldNum" sz="quarter" idx="4294967295"/>
          </p:nvPr>
        </p:nvSpPr>
        <p:spPr>
          <a:xfrm>
            <a:off x="23325910" y="61054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1" tIns="91421" rIns="91421" bIns="91421" anchor="t"/>
          <a:lstStyle>
            <a:lvl1pPr algn="ctr"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79" name="Group 1"/>
          <p:cNvGrpSpPr/>
          <p:nvPr/>
        </p:nvGrpSpPr>
        <p:grpSpPr>
          <a:xfrm>
            <a:off x="1396143" y="2318953"/>
            <a:ext cx="10360222" cy="7331352"/>
            <a:chOff x="0" y="0"/>
            <a:chExt cx="10360221" cy="7331350"/>
          </a:xfrm>
        </p:grpSpPr>
        <p:grpSp>
          <p:nvGrpSpPr>
            <p:cNvPr id="177" name="Group 11"/>
            <p:cNvGrpSpPr/>
            <p:nvPr/>
          </p:nvGrpSpPr>
          <p:grpSpPr>
            <a:xfrm>
              <a:off x="0" y="0"/>
              <a:ext cx="10360222" cy="1527473"/>
              <a:chOff x="0" y="0"/>
              <a:chExt cx="10360221" cy="1527472"/>
            </a:xfrm>
          </p:grpSpPr>
          <p:sp>
            <p:nvSpPr>
              <p:cNvPr id="175" name="TextBox 12"/>
              <p:cNvSpPr txBox="1"/>
              <p:nvPr/>
            </p:nvSpPr>
            <p:spPr>
              <a:xfrm>
                <a:off x="0" y="494509"/>
                <a:ext cx="10360222" cy="10329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noAutofit/>
              </a:bodyPr>
              <a:lstStyle>
                <a:lvl1pPr>
                  <a:defRPr sz="5000" spc="555">
                    <a:solidFill>
                      <a:srgbClr val="2B2C2B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RESEARCH</a:t>
                </a:r>
              </a:p>
            </p:txBody>
          </p:sp>
          <p:sp>
            <p:nvSpPr>
              <p:cNvPr id="176" name="TextBox 13"/>
              <p:cNvSpPr txBox="1"/>
              <p:nvPr/>
            </p:nvSpPr>
            <p:spPr>
              <a:xfrm>
                <a:off x="36088" y="0"/>
                <a:ext cx="9235647" cy="678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noAutofit/>
              </a:bodyPr>
              <a:lstStyle>
                <a:lvl1pPr>
                  <a:defRPr sz="1600" spc="800">
                    <a:solidFill>
                      <a:srgbClr val="737572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CENTER FOR HEALTH DATA SCIENCE</a:t>
                </a:r>
              </a:p>
            </p:txBody>
          </p:sp>
        </p:grpSp>
        <p:sp>
          <p:nvSpPr>
            <p:cNvPr id="178" name="TextBox 17"/>
            <p:cNvSpPr txBox="1"/>
            <p:nvPr/>
          </p:nvSpPr>
          <p:spPr>
            <a:xfrm>
              <a:off x="6865" y="2458232"/>
              <a:ext cx="9898862" cy="48731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lnSpc>
                  <a:spcPts val="4000"/>
                </a:lnSpc>
                <a:defRPr sz="2600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HeaDS is a </a:t>
              </a:r>
              <a:r>
                <a:rPr b="1"/>
                <a:t>Hub</a:t>
              </a:r>
              <a:r>
                <a:t> for health data science research.</a:t>
              </a:r>
            </a:p>
            <a:p>
              <a:pPr>
                <a:lnSpc>
                  <a:spcPts val="4000"/>
                </a:lnSpc>
                <a:defRPr sz="2600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  <a:p>
              <a:pPr>
                <a:lnSpc>
                  <a:spcPts val="4000"/>
                </a:lnSpc>
                <a:defRPr sz="2600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The </a:t>
              </a:r>
              <a:r>
                <a:rPr b="1"/>
                <a:t>Hub</a:t>
              </a:r>
              <a:r>
                <a:t> will connect groups and sections at </a:t>
              </a:r>
              <a:r>
                <a:rPr b="1"/>
                <a:t>SUND (spokes) </a:t>
              </a:r>
              <a:r>
                <a:t>within the field of data science research</a:t>
              </a:r>
              <a:r>
                <a:rPr b="1"/>
                <a:t>:</a:t>
              </a: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600" b="1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Coordination</a:t>
              </a: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600" b="1" spc="278">
                  <a:solidFill>
                    <a:srgbClr val="595E59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Collaboration</a:t>
              </a: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600" b="1" spc="278">
                  <a:solidFill>
                    <a:srgbClr val="595E59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W</a:t>
              </a:r>
              <a:r>
                <a:t>orkshops, Seminars, …</a:t>
              </a: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600" b="1" spc="278">
                  <a:solidFill>
                    <a:srgbClr val="595E59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r>
                <a:t>Visibility</a:t>
              </a: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800" b="1" spc="300">
                  <a:solidFill>
                    <a:srgbClr val="737572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endParaRPr>
                <a:latin typeface="+mj-lt"/>
                <a:ea typeface="+mj-ea"/>
                <a:cs typeface="+mj-cs"/>
                <a:sym typeface="Helvetica"/>
              </a:endParaRPr>
            </a:p>
            <a:p>
              <a:pPr marL="3328735" lvl="8" indent="-280734">
                <a:lnSpc>
                  <a:spcPts val="4000"/>
                </a:lnSpc>
                <a:buSzPct val="100000"/>
                <a:buChar char="•"/>
                <a:defRPr sz="2800" b="1" spc="300">
                  <a:solidFill>
                    <a:srgbClr val="737572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r>
                <a:t>Visibility</a:t>
              </a:r>
            </a:p>
            <a:p>
              <a: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endParaRPr/>
            </a:p>
            <a:p>
              <a: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endParaRPr/>
            </a:p>
          </p:txBody>
        </p:sp>
      </p:grpSp>
      <p:sp>
        <p:nvSpPr>
          <p:cNvPr id="180" name="Triangle"/>
          <p:cNvSpPr/>
          <p:nvPr/>
        </p:nvSpPr>
        <p:spPr>
          <a:xfrm flipH="1">
            <a:off x="15033088" y="8961548"/>
            <a:ext cx="1496751" cy="270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36D79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1" name="Oval"/>
          <p:cNvSpPr/>
          <p:nvPr/>
        </p:nvSpPr>
        <p:spPr>
          <a:xfrm rot="10800000" flipH="1">
            <a:off x="14544211" y="10800607"/>
            <a:ext cx="2474503" cy="2522427"/>
          </a:xfrm>
          <a:prstGeom prst="ellipse">
            <a:avLst/>
          </a:prstGeom>
          <a:solidFill>
            <a:srgbClr val="336D79"/>
          </a:solidFill>
          <a:ln w="12700">
            <a:miter lim="400000"/>
          </a:ln>
          <a:effectLst>
            <a:outerShdw blurRad="101600" dist="25400" dir="6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sp>
        <p:nvSpPr>
          <p:cNvPr id="182" name="Triangle"/>
          <p:cNvSpPr/>
          <p:nvPr/>
        </p:nvSpPr>
        <p:spPr>
          <a:xfrm rot="13500000">
            <a:off x="17156709" y="3734298"/>
            <a:ext cx="1496750" cy="270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37397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3" name="Oval"/>
          <p:cNvSpPr/>
          <p:nvPr/>
        </p:nvSpPr>
        <p:spPr>
          <a:xfrm rot="2700000">
            <a:off x="17905398" y="2585617"/>
            <a:ext cx="2474503" cy="2522427"/>
          </a:xfrm>
          <a:prstGeom prst="ellipse">
            <a:avLst/>
          </a:prstGeom>
          <a:solidFill>
            <a:srgbClr val="437397"/>
          </a:solidFill>
          <a:ln w="12700">
            <a:miter lim="400000"/>
          </a:ln>
          <a:effectLst>
            <a:outerShdw blurRad="101600" dist="25400" dir="189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sp>
        <p:nvSpPr>
          <p:cNvPr id="184" name="Triangle"/>
          <p:cNvSpPr/>
          <p:nvPr/>
        </p:nvSpPr>
        <p:spPr>
          <a:xfrm rot="16200000" flipH="1">
            <a:off x="18266015" y="5952406"/>
            <a:ext cx="1496750" cy="270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0A7A5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5" name="Oval"/>
          <p:cNvSpPr/>
          <p:nvPr/>
        </p:nvSpPr>
        <p:spPr>
          <a:xfrm rot="5400000" flipH="1">
            <a:off x="19527316" y="6041287"/>
            <a:ext cx="2474503" cy="2522425"/>
          </a:xfrm>
          <a:prstGeom prst="ellipse">
            <a:avLst/>
          </a:prstGeom>
          <a:solidFill>
            <a:srgbClr val="80A7A5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sp>
        <p:nvSpPr>
          <p:cNvPr id="186" name="Triangle"/>
          <p:cNvSpPr/>
          <p:nvPr/>
        </p:nvSpPr>
        <p:spPr>
          <a:xfrm rot="18900000" flipH="1">
            <a:off x="17156709" y="8315945"/>
            <a:ext cx="1496750" cy="2700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66D72"/>
          </a:solidFill>
          <a:ln w="12700">
            <a:miter lim="400000"/>
          </a:ln>
          <a:effectLst>
            <a:outerShdw blurRad="101600" dist="25400" dir="2114341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7" name="Oval"/>
          <p:cNvSpPr/>
          <p:nvPr/>
        </p:nvSpPr>
        <p:spPr>
          <a:xfrm rot="8100000" flipH="1">
            <a:off x="17905398" y="9642389"/>
            <a:ext cx="2474503" cy="2522427"/>
          </a:xfrm>
          <a:prstGeom prst="ellipse">
            <a:avLst/>
          </a:prstGeom>
          <a:solidFill>
            <a:srgbClr val="566D72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sp>
        <p:nvSpPr>
          <p:cNvPr id="188" name="BIO- STAT"/>
          <p:cNvSpPr txBox="1"/>
          <p:nvPr/>
        </p:nvSpPr>
        <p:spPr>
          <a:xfrm>
            <a:off x="18503120" y="3282770"/>
            <a:ext cx="1393264" cy="105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200" b="1" spc="355">
                <a:latin typeface="+mj-lt"/>
                <a:ea typeface="+mj-ea"/>
                <a:cs typeface="+mj-cs"/>
                <a:sym typeface="Helvetica"/>
              </a:defRPr>
            </a:pPr>
            <a:r>
              <a:t>BIO-</a:t>
            </a:r>
            <a:br/>
            <a:r>
              <a:t>STAT</a:t>
            </a:r>
          </a:p>
        </p:txBody>
      </p:sp>
      <p:sp>
        <p:nvSpPr>
          <p:cNvPr id="189" name="GLOBE"/>
          <p:cNvSpPr txBox="1"/>
          <p:nvPr/>
        </p:nvSpPr>
        <p:spPr>
          <a:xfrm>
            <a:off x="19881561" y="7017812"/>
            <a:ext cx="1766014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 spc="355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GLOBE</a:t>
            </a:r>
          </a:p>
        </p:txBody>
      </p:sp>
      <p:sp>
        <p:nvSpPr>
          <p:cNvPr id="190" name="BRIC"/>
          <p:cNvSpPr txBox="1"/>
          <p:nvPr/>
        </p:nvSpPr>
        <p:spPr>
          <a:xfrm>
            <a:off x="18389477" y="10618916"/>
            <a:ext cx="1506344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 spc="355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BRIC</a:t>
            </a:r>
          </a:p>
        </p:txBody>
      </p:sp>
      <p:sp>
        <p:nvSpPr>
          <p:cNvPr id="191" name="(…)"/>
          <p:cNvSpPr txBox="1"/>
          <p:nvPr/>
        </p:nvSpPr>
        <p:spPr>
          <a:xfrm>
            <a:off x="15241291" y="11723555"/>
            <a:ext cx="1080343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400" b="1" spc="377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(…)</a:t>
            </a:r>
          </a:p>
        </p:txBody>
      </p:sp>
      <p:sp>
        <p:nvSpPr>
          <p:cNvPr id="192" name="Oval"/>
          <p:cNvSpPr/>
          <p:nvPr/>
        </p:nvSpPr>
        <p:spPr>
          <a:xfrm>
            <a:off x="14544211" y="1341549"/>
            <a:ext cx="2474503" cy="2522424"/>
          </a:xfrm>
          <a:prstGeom prst="ellipse">
            <a:avLst/>
          </a:prstGeom>
          <a:solidFill>
            <a:srgbClr val="B39C85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sp>
        <p:nvSpPr>
          <p:cNvPr id="193" name="CPR"/>
          <p:cNvSpPr txBox="1"/>
          <p:nvPr/>
        </p:nvSpPr>
        <p:spPr>
          <a:xfrm>
            <a:off x="15159755" y="2264493"/>
            <a:ext cx="1243417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400" b="1" spc="377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CPR</a:t>
            </a:r>
          </a:p>
        </p:txBody>
      </p:sp>
      <p:sp>
        <p:nvSpPr>
          <p:cNvPr id="194" name="Freeform 42"/>
          <p:cNvSpPr/>
          <p:nvPr/>
        </p:nvSpPr>
        <p:spPr>
          <a:xfrm rot="660000">
            <a:off x="14327283" y="8556030"/>
            <a:ext cx="2509242" cy="1668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2" h="21600" extrusionOk="0">
                <a:moveTo>
                  <a:pt x="15437" y="10099"/>
                </a:moveTo>
                <a:cubicBezTo>
                  <a:pt x="14378" y="6803"/>
                  <a:pt x="14239" y="3226"/>
                  <a:pt x="14838" y="0"/>
                </a:cubicBezTo>
                <a:cubicBezTo>
                  <a:pt x="13457" y="842"/>
                  <a:pt x="11937" y="1332"/>
                  <a:pt x="10325" y="1332"/>
                </a:cubicBezTo>
                <a:cubicBezTo>
                  <a:pt x="8805" y="1332"/>
                  <a:pt x="7377" y="912"/>
                  <a:pt x="6042" y="70"/>
                </a:cubicBezTo>
                <a:cubicBezTo>
                  <a:pt x="3831" y="1122"/>
                  <a:pt x="1897" y="3506"/>
                  <a:pt x="837" y="6873"/>
                </a:cubicBezTo>
                <a:cubicBezTo>
                  <a:pt x="-130" y="10029"/>
                  <a:pt x="-268" y="13535"/>
                  <a:pt x="469" y="16831"/>
                </a:cubicBezTo>
                <a:cubicBezTo>
                  <a:pt x="653" y="17532"/>
                  <a:pt x="837" y="18234"/>
                  <a:pt x="1068" y="18935"/>
                </a:cubicBezTo>
                <a:cubicBezTo>
                  <a:pt x="3923" y="20618"/>
                  <a:pt x="7055" y="21600"/>
                  <a:pt x="10325" y="21600"/>
                </a:cubicBezTo>
                <a:cubicBezTo>
                  <a:pt x="14286" y="21600"/>
                  <a:pt x="18016" y="20197"/>
                  <a:pt x="21332" y="17673"/>
                </a:cubicBezTo>
                <a:cubicBezTo>
                  <a:pt x="18845" y="16621"/>
                  <a:pt x="16634" y="13956"/>
                  <a:pt x="15437" y="10099"/>
                </a:cubicBezTo>
                <a:close/>
              </a:path>
            </a:pathLst>
          </a:custGeom>
          <a:solidFill>
            <a:srgbClr val="255260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5" name="Freeform 43"/>
          <p:cNvSpPr/>
          <p:nvPr/>
        </p:nvSpPr>
        <p:spPr>
          <a:xfrm rot="660000">
            <a:off x="16230347" y="7999171"/>
            <a:ext cx="2254560" cy="2179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0" h="21600" extrusionOk="0">
                <a:moveTo>
                  <a:pt x="21310" y="2579"/>
                </a:moveTo>
                <a:cubicBezTo>
                  <a:pt x="21156" y="2687"/>
                  <a:pt x="21003" y="2794"/>
                  <a:pt x="20849" y="2901"/>
                </a:cubicBezTo>
                <a:cubicBezTo>
                  <a:pt x="19160" y="4030"/>
                  <a:pt x="17215" y="4567"/>
                  <a:pt x="15270" y="4567"/>
                </a:cubicBezTo>
                <a:cubicBezTo>
                  <a:pt x="14451" y="4567"/>
                  <a:pt x="13683" y="4513"/>
                  <a:pt x="12865" y="4299"/>
                </a:cubicBezTo>
                <a:cubicBezTo>
                  <a:pt x="10356" y="3707"/>
                  <a:pt x="8207" y="2203"/>
                  <a:pt x="6671" y="0"/>
                </a:cubicBezTo>
                <a:cubicBezTo>
                  <a:pt x="5801" y="3493"/>
                  <a:pt x="3600" y="6340"/>
                  <a:pt x="683" y="8113"/>
                </a:cubicBezTo>
                <a:cubicBezTo>
                  <a:pt x="-290" y="10585"/>
                  <a:pt x="-239" y="13487"/>
                  <a:pt x="938" y="16066"/>
                </a:cubicBezTo>
                <a:cubicBezTo>
                  <a:pt x="2320" y="19128"/>
                  <a:pt x="5033" y="21063"/>
                  <a:pt x="7951" y="21600"/>
                </a:cubicBezTo>
                <a:cubicBezTo>
                  <a:pt x="14656" y="17570"/>
                  <a:pt x="19621" y="10693"/>
                  <a:pt x="21310" y="2579"/>
                </a:cubicBezTo>
                <a:close/>
              </a:path>
            </a:pathLst>
          </a:custGeom>
          <a:solidFill>
            <a:srgbClr val="3E535F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6" name="Freeform 44"/>
          <p:cNvSpPr/>
          <p:nvPr/>
        </p:nvSpPr>
        <p:spPr>
          <a:xfrm rot="660000">
            <a:off x="17109682" y="5885356"/>
            <a:ext cx="1819593" cy="255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20" extrusionOk="0">
                <a:moveTo>
                  <a:pt x="8871" y="6688"/>
                </a:moveTo>
                <a:cubicBezTo>
                  <a:pt x="6493" y="8044"/>
                  <a:pt x="3664" y="8721"/>
                  <a:pt x="643" y="8721"/>
                </a:cubicBezTo>
                <a:cubicBezTo>
                  <a:pt x="450" y="8721"/>
                  <a:pt x="193" y="8721"/>
                  <a:pt x="0" y="8721"/>
                </a:cubicBezTo>
                <a:cubicBezTo>
                  <a:pt x="1929" y="10574"/>
                  <a:pt x="3086" y="12879"/>
                  <a:pt x="3086" y="15364"/>
                </a:cubicBezTo>
                <a:cubicBezTo>
                  <a:pt x="3086" y="15951"/>
                  <a:pt x="3021" y="16539"/>
                  <a:pt x="2829" y="17126"/>
                </a:cubicBezTo>
                <a:cubicBezTo>
                  <a:pt x="2957" y="17217"/>
                  <a:pt x="3021" y="17307"/>
                  <a:pt x="3086" y="17397"/>
                </a:cubicBezTo>
                <a:cubicBezTo>
                  <a:pt x="4757" y="19295"/>
                  <a:pt x="7457" y="20606"/>
                  <a:pt x="10543" y="21103"/>
                </a:cubicBezTo>
                <a:cubicBezTo>
                  <a:pt x="13629" y="21600"/>
                  <a:pt x="16843" y="21238"/>
                  <a:pt x="19543" y="20064"/>
                </a:cubicBezTo>
                <a:cubicBezTo>
                  <a:pt x="20121" y="19792"/>
                  <a:pt x="20700" y="19476"/>
                  <a:pt x="21214" y="19160"/>
                </a:cubicBezTo>
                <a:cubicBezTo>
                  <a:pt x="21471" y="17940"/>
                  <a:pt x="21600" y="16674"/>
                  <a:pt x="21600" y="15364"/>
                </a:cubicBezTo>
                <a:cubicBezTo>
                  <a:pt x="21600" y="9535"/>
                  <a:pt x="18707" y="4157"/>
                  <a:pt x="13821" y="0"/>
                </a:cubicBezTo>
                <a:cubicBezTo>
                  <a:pt x="13821" y="136"/>
                  <a:pt x="13821" y="316"/>
                  <a:pt x="13757" y="452"/>
                </a:cubicBezTo>
                <a:cubicBezTo>
                  <a:pt x="13371" y="2937"/>
                  <a:pt x="11636" y="5151"/>
                  <a:pt x="8871" y="6688"/>
                </a:cubicBezTo>
                <a:close/>
              </a:path>
            </a:pathLst>
          </a:custGeom>
          <a:solidFill>
            <a:srgbClr val="80A7A5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" name="Freeform 45"/>
          <p:cNvSpPr/>
          <p:nvPr/>
        </p:nvSpPr>
        <p:spPr>
          <a:xfrm rot="660000">
            <a:off x="13157404" y="5255909"/>
            <a:ext cx="1801908" cy="2379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81" extrusionOk="0">
                <a:moveTo>
                  <a:pt x="9665" y="16311"/>
                </a:moveTo>
                <a:cubicBezTo>
                  <a:pt x="12843" y="15781"/>
                  <a:pt x="16086" y="16118"/>
                  <a:pt x="18941" y="17276"/>
                </a:cubicBezTo>
                <a:cubicBezTo>
                  <a:pt x="18811" y="16601"/>
                  <a:pt x="18681" y="15877"/>
                  <a:pt x="18681" y="15154"/>
                </a:cubicBezTo>
                <a:cubicBezTo>
                  <a:pt x="18681" y="12599"/>
                  <a:pt x="19784" y="10236"/>
                  <a:pt x="21600" y="8260"/>
                </a:cubicBezTo>
                <a:cubicBezTo>
                  <a:pt x="21600" y="8163"/>
                  <a:pt x="21600" y="8067"/>
                  <a:pt x="21535" y="7922"/>
                </a:cubicBezTo>
                <a:cubicBezTo>
                  <a:pt x="21211" y="5560"/>
                  <a:pt x="19654" y="3438"/>
                  <a:pt x="17124" y="1944"/>
                </a:cubicBezTo>
                <a:cubicBezTo>
                  <a:pt x="13946" y="63"/>
                  <a:pt x="9859" y="-419"/>
                  <a:pt x="6227" y="352"/>
                </a:cubicBezTo>
                <a:cubicBezTo>
                  <a:pt x="2270" y="4547"/>
                  <a:pt x="0" y="9658"/>
                  <a:pt x="0" y="15154"/>
                </a:cubicBezTo>
                <a:cubicBezTo>
                  <a:pt x="0" y="17227"/>
                  <a:pt x="324" y="19252"/>
                  <a:pt x="908" y="21181"/>
                </a:cubicBezTo>
                <a:cubicBezTo>
                  <a:pt x="1038" y="21036"/>
                  <a:pt x="1168" y="20892"/>
                  <a:pt x="1297" y="20747"/>
                </a:cubicBezTo>
                <a:cubicBezTo>
                  <a:pt x="3178" y="18481"/>
                  <a:pt x="6162" y="16938"/>
                  <a:pt x="9665" y="16311"/>
                </a:cubicBezTo>
                <a:close/>
              </a:path>
            </a:pathLst>
          </a:custGeom>
          <a:solidFill>
            <a:srgbClr val="920813">
              <a:alpha val="59936"/>
            </a:srgbClr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8" name="Freeform 46"/>
          <p:cNvSpPr/>
          <p:nvPr/>
        </p:nvSpPr>
        <p:spPr>
          <a:xfrm rot="660000">
            <a:off x="14022012" y="4256509"/>
            <a:ext cx="2532887" cy="2020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77" y="14361"/>
                </a:moveTo>
                <a:cubicBezTo>
                  <a:pt x="9323" y="16157"/>
                  <a:pt x="10523" y="18705"/>
                  <a:pt x="10938" y="21600"/>
                </a:cubicBezTo>
                <a:cubicBezTo>
                  <a:pt x="12877" y="18762"/>
                  <a:pt x="15692" y="16909"/>
                  <a:pt x="18831" y="16678"/>
                </a:cubicBezTo>
                <a:cubicBezTo>
                  <a:pt x="20538" y="14709"/>
                  <a:pt x="21600" y="11929"/>
                  <a:pt x="21600" y="8802"/>
                </a:cubicBezTo>
                <a:cubicBezTo>
                  <a:pt x="21600" y="5154"/>
                  <a:pt x="20123" y="1969"/>
                  <a:pt x="17908" y="0"/>
                </a:cubicBezTo>
                <a:cubicBezTo>
                  <a:pt x="10662" y="579"/>
                  <a:pt x="4246" y="5154"/>
                  <a:pt x="0" y="11929"/>
                </a:cubicBezTo>
                <a:cubicBezTo>
                  <a:pt x="2585" y="11408"/>
                  <a:pt x="5308" y="12161"/>
                  <a:pt x="7477" y="14361"/>
                </a:cubicBezTo>
                <a:close/>
              </a:path>
            </a:pathLst>
          </a:custGeom>
          <a:solidFill>
            <a:srgbClr val="B39C85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Freeform 47"/>
          <p:cNvSpPr/>
          <p:nvPr/>
        </p:nvSpPr>
        <p:spPr>
          <a:xfrm rot="660000">
            <a:off x="16258460" y="4651266"/>
            <a:ext cx="2183863" cy="20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70" extrusionOk="0">
                <a:moveTo>
                  <a:pt x="3636" y="8789"/>
                </a:moveTo>
                <a:cubicBezTo>
                  <a:pt x="3636" y="11777"/>
                  <a:pt x="2620" y="14477"/>
                  <a:pt x="909" y="16602"/>
                </a:cubicBezTo>
                <a:cubicBezTo>
                  <a:pt x="4545" y="16774"/>
                  <a:pt x="7859" y="18498"/>
                  <a:pt x="10158" y="21255"/>
                </a:cubicBezTo>
                <a:cubicBezTo>
                  <a:pt x="10265" y="21255"/>
                  <a:pt x="10426" y="21313"/>
                  <a:pt x="10533" y="21313"/>
                </a:cubicBezTo>
                <a:cubicBezTo>
                  <a:pt x="13152" y="21600"/>
                  <a:pt x="15772" y="20796"/>
                  <a:pt x="17804" y="19072"/>
                </a:cubicBezTo>
                <a:cubicBezTo>
                  <a:pt x="19889" y="17291"/>
                  <a:pt x="21226" y="14706"/>
                  <a:pt x="21493" y="11891"/>
                </a:cubicBezTo>
                <a:cubicBezTo>
                  <a:pt x="21547" y="11260"/>
                  <a:pt x="21600" y="10685"/>
                  <a:pt x="21547" y="10053"/>
                </a:cubicBezTo>
                <a:cubicBezTo>
                  <a:pt x="16253" y="3849"/>
                  <a:pt x="8715" y="0"/>
                  <a:pt x="267" y="0"/>
                </a:cubicBezTo>
                <a:cubicBezTo>
                  <a:pt x="160" y="0"/>
                  <a:pt x="53" y="0"/>
                  <a:pt x="0" y="0"/>
                </a:cubicBezTo>
                <a:cubicBezTo>
                  <a:pt x="2246" y="2126"/>
                  <a:pt x="3636" y="5285"/>
                  <a:pt x="3636" y="8789"/>
                </a:cubicBezTo>
                <a:close/>
              </a:path>
            </a:pathLst>
          </a:custGeom>
          <a:solidFill>
            <a:srgbClr val="437397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0" name="Freeform 48"/>
          <p:cNvSpPr/>
          <p:nvPr/>
        </p:nvSpPr>
        <p:spPr>
          <a:xfrm rot="660000">
            <a:off x="12905182" y="7194024"/>
            <a:ext cx="2149713" cy="2429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96" extrusionOk="0">
                <a:moveTo>
                  <a:pt x="15887" y="13321"/>
                </a:moveTo>
                <a:cubicBezTo>
                  <a:pt x="17084" y="11137"/>
                  <a:pt x="19152" y="9475"/>
                  <a:pt x="21600" y="8573"/>
                </a:cubicBezTo>
                <a:cubicBezTo>
                  <a:pt x="18444" y="7102"/>
                  <a:pt x="16050" y="4586"/>
                  <a:pt x="15017" y="1547"/>
                </a:cubicBezTo>
                <a:cubicBezTo>
                  <a:pt x="14908" y="1500"/>
                  <a:pt x="14799" y="1405"/>
                  <a:pt x="14690" y="1358"/>
                </a:cubicBezTo>
                <a:cubicBezTo>
                  <a:pt x="12405" y="123"/>
                  <a:pt x="9685" y="-304"/>
                  <a:pt x="7073" y="218"/>
                </a:cubicBezTo>
                <a:cubicBezTo>
                  <a:pt x="4461" y="740"/>
                  <a:pt x="2231" y="2117"/>
                  <a:pt x="762" y="4111"/>
                </a:cubicBezTo>
                <a:cubicBezTo>
                  <a:pt x="435" y="4586"/>
                  <a:pt x="218" y="5013"/>
                  <a:pt x="0" y="5488"/>
                </a:cubicBezTo>
                <a:cubicBezTo>
                  <a:pt x="2394" y="12514"/>
                  <a:pt x="8107" y="18258"/>
                  <a:pt x="15615" y="21296"/>
                </a:cubicBezTo>
                <a:cubicBezTo>
                  <a:pt x="15506" y="21154"/>
                  <a:pt x="15452" y="20964"/>
                  <a:pt x="15397" y="20821"/>
                </a:cubicBezTo>
                <a:cubicBezTo>
                  <a:pt x="14418" y="18353"/>
                  <a:pt x="14581" y="15694"/>
                  <a:pt x="15887" y="13321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  <a:effectLst>
            <a:outerShdw blurRad="1016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1" name="Circle"/>
          <p:cNvSpPr/>
          <p:nvPr/>
        </p:nvSpPr>
        <p:spPr>
          <a:xfrm>
            <a:off x="13717872" y="5111348"/>
            <a:ext cx="4445291" cy="444529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" dist="254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02" name="TextBox 25"/>
          <p:cNvSpPr txBox="1"/>
          <p:nvPr/>
        </p:nvSpPr>
        <p:spPr>
          <a:xfrm>
            <a:off x="13717872" y="6492914"/>
            <a:ext cx="4445290" cy="152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400" b="1" spc="377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HUB</a:t>
            </a:r>
          </a:p>
          <a:p>
            <a:pPr algn="ctr">
              <a:defRPr sz="3000" b="1" spc="333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Center for Health </a:t>
            </a:r>
          </a:p>
          <a:p>
            <a:pPr algn="ctr">
              <a:defRPr sz="3000" b="1" spc="333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Data Science </a:t>
            </a:r>
          </a:p>
        </p:txBody>
      </p:sp>
      <p:sp>
        <p:nvSpPr>
          <p:cNvPr id="203" name="Rectangle 19"/>
          <p:cNvSpPr/>
          <p:nvPr/>
        </p:nvSpPr>
        <p:spPr>
          <a:xfrm>
            <a:off x="0" y="6"/>
            <a:ext cx="24371300" cy="88662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pic>
        <p:nvPicPr>
          <p:cNvPr id="204" name="Picture 13" descr="Picture 13"/>
          <p:cNvPicPr>
            <a:picLocks noChangeAspect="1"/>
          </p:cNvPicPr>
          <p:nvPr/>
        </p:nvPicPr>
        <p:blipFill>
          <a:blip r:embed="rId2"/>
          <a:srcRect l="12042" t="11448" r="17198" b="13844"/>
          <a:stretch>
            <a:fillRect/>
          </a:stretch>
        </p:blipFill>
        <p:spPr>
          <a:xfrm>
            <a:off x="894290" y="169452"/>
            <a:ext cx="443813" cy="563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69" y="257111"/>
            <a:ext cx="6217158" cy="42517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extBox 46"/>
          <p:cNvSpPr txBox="1"/>
          <p:nvPr/>
        </p:nvSpPr>
        <p:spPr>
          <a:xfrm>
            <a:off x="22599144" y="153506"/>
            <a:ext cx="695543" cy="57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sz="2800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04</a:t>
            </a:r>
          </a:p>
        </p:txBody>
      </p:sp>
      <p:sp>
        <p:nvSpPr>
          <p:cNvPr id="207" name="TextBox 6"/>
          <p:cNvSpPr txBox="1"/>
          <p:nvPr/>
        </p:nvSpPr>
        <p:spPr>
          <a:xfrm>
            <a:off x="23325910" y="610540"/>
            <a:ext cx="336805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208" name="TextBox 17"/>
          <p:cNvSpPr txBox="1"/>
          <p:nvPr/>
        </p:nvSpPr>
        <p:spPr>
          <a:xfrm>
            <a:off x="1398224" y="9723511"/>
            <a:ext cx="9898861" cy="1683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The Center will seek to obtain </a:t>
            </a:r>
            <a:r>
              <a:rPr b="1"/>
              <a:t>e</a:t>
            </a:r>
            <a:r>
              <a:rPr b="1">
                <a:latin typeface="Microsoft New Tai Lue"/>
                <a:ea typeface="Microsoft New Tai Lue"/>
                <a:cs typeface="Microsoft New Tai Lue"/>
                <a:sym typeface="Microsoft New Tai Lue"/>
              </a:rPr>
              <a:t>xternal funding</a:t>
            </a:r>
            <a:r>
              <a:t> to fuel more research in health data science - </a:t>
            </a:r>
            <a:r>
              <a:rPr b="1">
                <a:latin typeface="Microsoft New Tai Lue"/>
                <a:ea typeface="Microsoft New Tai Lue"/>
                <a:cs typeface="Microsoft New Tai Lue"/>
                <a:sym typeface="Microsoft New Tai Lue"/>
              </a:rPr>
              <a:t>groups within the Center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Rectangle"/>
          <p:cNvSpPr/>
          <p:nvPr/>
        </p:nvSpPr>
        <p:spPr>
          <a:xfrm rot="5400000">
            <a:off x="1234899" y="1890634"/>
            <a:ext cx="886062" cy="159539"/>
          </a:xfrm>
          <a:prstGeom prst="rect">
            <a:avLst/>
          </a:prstGeom>
          <a:solidFill>
            <a:srgbClr val="323E4E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001" name="Billede 1" descr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167" y="2935148"/>
            <a:ext cx="11341025" cy="953713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A BREIF TECHINCAL INTERMEZZO - ALLAN">
            <a:extLst>
              <a:ext uri="{FF2B5EF4-FFF2-40B4-BE49-F238E27FC236}">
                <a16:creationId xmlns:a16="http://schemas.microsoft.com/office/drawing/2014/main" id="{14EF34C7-F71D-F249-8C3C-97B9BCD824DC}"/>
              </a:ext>
            </a:extLst>
          </p:cNvPr>
          <p:cNvSpPr txBox="1"/>
          <p:nvPr/>
        </p:nvSpPr>
        <p:spPr>
          <a:xfrm>
            <a:off x="2195403" y="1530981"/>
            <a:ext cx="14626877" cy="85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numCol="1" anchor="ctr">
            <a:spAutoFit/>
          </a:bodyPr>
          <a:lstStyle>
            <a:lvl1pPr>
              <a:defRPr sz="50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COMPUTEROME AT </a:t>
            </a:r>
            <a:r>
              <a:rPr dirty="0" err="1"/>
              <a:t>KUnet</a:t>
            </a:r>
            <a:endParaRPr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1003" name="A BREIF TECHINCAL INTERMEZZO - ALLAN"/>
            <p:cNvSpPr txBox="1"/>
            <p:nvPr/>
          </p:nvSpPr>
          <p:spPr>
            <a:xfrm>
              <a:off x="597243" y="3611"/>
              <a:ext cx="14626875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dirty="0"/>
                <a:t>HOW TO CREATE A GROUP</a:t>
              </a:r>
            </a:p>
          </p:txBody>
        </p:sp>
        <p:sp>
          <p:nvSpPr>
            <p:cNvPr id="1004" name="Rectangle"/>
            <p:cNvSpPr/>
            <p:nvPr/>
          </p:nvSpPr>
          <p:spPr>
            <a:xfrm rot="5400000">
              <a:off x="-363261" y="363260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006" name="Billede 1" descr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789" y="2813734"/>
            <a:ext cx="11485403" cy="9658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1008" name="A BREIF TECHINCAL INTERMEZZO - ALLAN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HOW TO CREATE A GROUP</a:t>
              </a:r>
            </a:p>
          </p:txBody>
        </p:sp>
        <p:sp>
          <p:nvSpPr>
            <p:cNvPr id="1009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011" name="Billede 1" descr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105" y="2940406"/>
            <a:ext cx="11334770" cy="95318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1013" name="A BREIF TECHINCAL INTERMEZZO - ALLAN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HOW TO CREATE A GROUP</a:t>
              </a:r>
            </a:p>
          </p:txBody>
        </p:sp>
        <p:sp>
          <p:nvSpPr>
            <p:cNvPr id="1014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016" name="Billede 1" descr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725" y="2793498"/>
            <a:ext cx="11509467" cy="9678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0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1018" name="A BREIF TECHINCAL INTERMEZZO - ALLAN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HOW TO CREATE A GROUP</a:t>
              </a:r>
            </a:p>
          </p:txBody>
        </p:sp>
        <p:sp>
          <p:nvSpPr>
            <p:cNvPr id="1019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021" name="Billede 1" descr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979" y="2874440"/>
            <a:ext cx="11413214" cy="9597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1023" name="A BREIF TECHINCAL INTERMEZZO - ALLAN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HOW TO CREATE A GROUP</a:t>
              </a:r>
            </a:p>
          </p:txBody>
        </p:sp>
        <p:sp>
          <p:nvSpPr>
            <p:cNvPr id="1024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026" name="Billede 1" descr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725" y="2793498"/>
            <a:ext cx="11509467" cy="9678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9" name="2 MODULES &amp; QUEING SYSTEM"/>
          <p:cNvSpPr txBox="1"/>
          <p:nvPr/>
        </p:nvSpPr>
        <p:spPr>
          <a:xfrm>
            <a:off x="7348619" y="6904569"/>
            <a:ext cx="987129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  C2 M   DULES &amp; </a:t>
            </a:r>
            <a:r>
              <a:rPr lang="en-GB" dirty="0"/>
              <a:t>QUEUING</a:t>
            </a:r>
            <a:r>
              <a:rPr dirty="0"/>
              <a:t> SYSTEM</a:t>
            </a:r>
          </a:p>
        </p:txBody>
      </p:sp>
      <p:grpSp>
        <p:nvGrpSpPr>
          <p:cNvPr id="1032" name="Group"/>
          <p:cNvGrpSpPr/>
          <p:nvPr/>
        </p:nvGrpSpPr>
        <p:grpSpPr>
          <a:xfrm>
            <a:off x="-2601229" y="-2297897"/>
            <a:ext cx="1846461" cy="1838609"/>
            <a:chOff x="-146" y="0"/>
            <a:chExt cx="1846460" cy="1838608"/>
          </a:xfrm>
        </p:grpSpPr>
        <p:pic>
          <p:nvPicPr>
            <p:cNvPr id="1030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8" r="82744" b="15444"/>
            <a:stretch>
              <a:fillRect/>
            </a:stretch>
          </p:blipFill>
          <p:spPr>
            <a:xfrm>
              <a:off x="-148" y="687"/>
              <a:ext cx="1846462" cy="1837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1" name="Oval"/>
            <p:cNvSpPr/>
            <p:nvPr/>
          </p:nvSpPr>
          <p:spPr>
            <a:xfrm>
              <a:off x="10635" y="-1"/>
              <a:ext cx="1833180" cy="1838610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33" name="PART5"/>
          <p:cNvSpPr txBox="1"/>
          <p:nvPr/>
        </p:nvSpPr>
        <p:spPr>
          <a:xfrm>
            <a:off x="11251034" y="5465653"/>
            <a:ext cx="1869232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PART5</a:t>
            </a:r>
          </a:p>
        </p:txBody>
      </p:sp>
      <p:sp>
        <p:nvSpPr>
          <p:cNvPr id="1034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037" name="Group"/>
          <p:cNvGrpSpPr/>
          <p:nvPr/>
        </p:nvGrpSpPr>
        <p:grpSpPr>
          <a:xfrm>
            <a:off x="9056206" y="6971062"/>
            <a:ext cx="433885" cy="431831"/>
            <a:chOff x="0" y="0"/>
            <a:chExt cx="433883" cy="431829"/>
          </a:xfrm>
        </p:grpSpPr>
        <p:pic>
          <p:nvPicPr>
            <p:cNvPr id="1035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7" r="82740" b="15455"/>
            <a:stretch>
              <a:fillRect/>
            </a:stretch>
          </p:blipFill>
          <p:spPr>
            <a:xfrm>
              <a:off x="95" y="127"/>
              <a:ext cx="433789" cy="43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6" name="Oval"/>
            <p:cNvSpPr/>
            <p:nvPr/>
          </p:nvSpPr>
          <p:spPr>
            <a:xfrm>
              <a:off x="0" y="0"/>
              <a:ext cx="433819" cy="431831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roup"/>
          <p:cNvGrpSpPr/>
          <p:nvPr/>
        </p:nvGrpSpPr>
        <p:grpSpPr>
          <a:xfrm>
            <a:off x="1598158" y="1527373"/>
            <a:ext cx="17527254" cy="922002"/>
            <a:chOff x="-2" y="-1"/>
            <a:chExt cx="17527253" cy="922000"/>
          </a:xfrm>
        </p:grpSpPr>
        <p:sp>
          <p:nvSpPr>
            <p:cNvPr id="1039" name="MODULES, QUEING SYSTEM &amp; SCRIPTS - SHYAM"/>
            <p:cNvSpPr txBox="1"/>
            <p:nvPr/>
          </p:nvSpPr>
          <p:spPr>
            <a:xfrm>
              <a:off x="597242" y="60231"/>
              <a:ext cx="16930009" cy="8617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dirty="0"/>
                <a:t>MODULES, QUE</a:t>
              </a:r>
              <a:r>
                <a:rPr lang="en-US" dirty="0"/>
                <a:t>U</a:t>
              </a:r>
              <a:r>
                <a:rPr dirty="0"/>
                <a:t>ING SYSTEM &amp; SCRIPTS - SHYAM</a:t>
              </a:r>
            </a:p>
          </p:txBody>
        </p:sp>
        <p:sp>
          <p:nvSpPr>
            <p:cNvPr id="1040" name="Rectangle"/>
            <p:cNvSpPr/>
            <p:nvPr/>
          </p:nvSpPr>
          <p:spPr>
            <a:xfrm rot="5400000">
              <a:off x="-363262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4" name="OPTIMIZATION OF TIME &amp;    OST"/>
          <p:cNvSpPr txBox="1"/>
          <p:nvPr/>
        </p:nvSpPr>
        <p:spPr>
          <a:xfrm>
            <a:off x="7770166" y="6725122"/>
            <a:ext cx="8910044" cy="105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OPTIMIZATION OF TIME &amp; C   ST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-2601229" y="-2297897"/>
            <a:ext cx="1846461" cy="1838609"/>
            <a:chOff x="-146" y="0"/>
            <a:chExt cx="1846460" cy="1838608"/>
          </a:xfrm>
        </p:grpSpPr>
        <p:pic>
          <p:nvPicPr>
            <p:cNvPr id="1045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8" r="82744" b="15444"/>
            <a:stretch>
              <a:fillRect/>
            </a:stretch>
          </p:blipFill>
          <p:spPr>
            <a:xfrm>
              <a:off x="-148" y="687"/>
              <a:ext cx="1846462" cy="1837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6" name="Oval"/>
            <p:cNvSpPr/>
            <p:nvPr/>
          </p:nvSpPr>
          <p:spPr>
            <a:xfrm>
              <a:off x="10635" y="-1"/>
              <a:ext cx="1833180" cy="1838610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48" name="PART6"/>
          <p:cNvSpPr txBox="1"/>
          <p:nvPr/>
        </p:nvSpPr>
        <p:spPr>
          <a:xfrm>
            <a:off x="11251034" y="5457186"/>
            <a:ext cx="1869232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PART6</a:t>
            </a:r>
          </a:p>
        </p:txBody>
      </p:sp>
      <p:sp>
        <p:nvSpPr>
          <p:cNvPr id="1049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052" name="Group"/>
          <p:cNvGrpSpPr/>
          <p:nvPr/>
        </p:nvGrpSpPr>
        <p:grpSpPr>
          <a:xfrm>
            <a:off x="15472880" y="6975017"/>
            <a:ext cx="433885" cy="431831"/>
            <a:chOff x="0" y="0"/>
            <a:chExt cx="433883" cy="431829"/>
          </a:xfrm>
        </p:grpSpPr>
        <p:pic>
          <p:nvPicPr>
            <p:cNvPr id="1050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11" t="15737" r="82740" b="15455"/>
            <a:stretch>
              <a:fillRect/>
            </a:stretch>
          </p:blipFill>
          <p:spPr>
            <a:xfrm>
              <a:off x="95" y="127"/>
              <a:ext cx="433789" cy="43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51" name="Oval"/>
            <p:cNvSpPr/>
            <p:nvPr/>
          </p:nvSpPr>
          <p:spPr>
            <a:xfrm>
              <a:off x="-1" y="0"/>
              <a:ext cx="433821" cy="431831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roup"/>
          <p:cNvGrpSpPr/>
          <p:nvPr/>
        </p:nvGrpSpPr>
        <p:grpSpPr>
          <a:xfrm>
            <a:off x="1598160" y="1527374"/>
            <a:ext cx="17527252" cy="917834"/>
            <a:chOff x="0" y="0"/>
            <a:chExt cx="17527251" cy="917832"/>
          </a:xfrm>
        </p:grpSpPr>
        <p:sp>
          <p:nvSpPr>
            <p:cNvPr id="1054" name="OPTIMIZATION OF TIME AND COST ON C2 - SHYAM"/>
            <p:cNvSpPr txBox="1"/>
            <p:nvPr/>
          </p:nvSpPr>
          <p:spPr>
            <a:xfrm>
              <a:off x="597242" y="64396"/>
              <a:ext cx="16930009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OPTIMIZATION OF TIME AND COST ON C2 - SHYAM</a:t>
              </a:r>
            </a:p>
          </p:txBody>
        </p:sp>
        <p:sp>
          <p:nvSpPr>
            <p:cNvPr id="1055" name="Rectangle"/>
            <p:cNvSpPr/>
            <p:nvPr/>
          </p:nvSpPr>
          <p:spPr>
            <a:xfrm rot="5400000">
              <a:off x="-363262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Box 6"/>
          <p:cNvSpPr txBox="1">
            <a:spLocks noGrp="1"/>
          </p:cNvSpPr>
          <p:nvPr>
            <p:ph type="sldNum" sz="quarter" idx="4294967295"/>
          </p:nvPr>
        </p:nvSpPr>
        <p:spPr>
          <a:xfrm>
            <a:off x="23325910" y="61054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1" tIns="91421" rIns="91421" bIns="91421" anchor="t"/>
          <a:lstStyle>
            <a:lvl1pPr algn="ctr"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11" name="Group 1"/>
          <p:cNvSpPr txBox="1"/>
          <p:nvPr/>
        </p:nvSpPr>
        <p:spPr>
          <a:xfrm>
            <a:off x="1431249" y="4398086"/>
            <a:ext cx="23083602" cy="2611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An essential part of the Centers activities is</a:t>
            </a:r>
            <a:r>
              <a:rPr b="1"/>
              <a:t> Support and Service</a:t>
            </a:r>
            <a:r>
              <a:t> for </a:t>
            </a:r>
            <a:r>
              <a:rPr b="1"/>
              <a:t>SUND researchers</a:t>
            </a:r>
            <a:r>
              <a:t>.</a:t>
            </a:r>
          </a:p>
          <a:p>
            <a:pPr>
              <a:lnSpc>
                <a:spcPts val="4000"/>
              </a:lnSpc>
              <a:defRPr sz="2600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lnSpc>
                <a:spcPts val="4000"/>
              </a:lnSpc>
              <a:defRPr sz="2600" b="1" spc="278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General services </a:t>
            </a:r>
            <a:r>
              <a:rPr b="0"/>
              <a:t>(Computerome, data-mangement etc.) or more </a:t>
            </a:r>
            <a:r>
              <a:t>specialized </a:t>
            </a:r>
            <a:r>
              <a:rPr b="0"/>
              <a:t>(e.g., NGS analysis).</a:t>
            </a:r>
            <a:endParaRPr sz="2800" spc="300"/>
          </a:p>
          <a:p>
            <a:pPr>
              <a:lnSpc>
                <a:spcPts val="4000"/>
              </a:lnSpc>
              <a:defRPr sz="2800" spc="3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2800" spc="300"/>
          </a:p>
        </p:txBody>
      </p:sp>
      <p:grpSp>
        <p:nvGrpSpPr>
          <p:cNvPr id="214" name="Group 11"/>
          <p:cNvGrpSpPr/>
          <p:nvPr/>
        </p:nvGrpSpPr>
        <p:grpSpPr>
          <a:xfrm>
            <a:off x="1396996" y="1777999"/>
            <a:ext cx="19032627" cy="927380"/>
            <a:chOff x="0" y="0"/>
            <a:chExt cx="19032625" cy="927379"/>
          </a:xfrm>
        </p:grpSpPr>
        <p:sp>
          <p:nvSpPr>
            <p:cNvPr id="212" name="TextBox 12"/>
            <p:cNvSpPr/>
            <p:nvPr/>
          </p:nvSpPr>
          <p:spPr>
            <a:xfrm>
              <a:off x="-1" y="0"/>
              <a:ext cx="190326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5000" spc="555">
                  <a:solidFill>
                    <a:srgbClr val="2B2C2B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  <a:p>
              <a:pPr>
                <a:defRPr sz="5000" spc="555">
                  <a:solidFill>
                    <a:srgbClr val="2B2C2B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DATA SCIENCE LAB – SERVICES</a:t>
              </a:r>
            </a:p>
          </p:txBody>
        </p:sp>
        <p:sp>
          <p:nvSpPr>
            <p:cNvPr id="213" name="TextBox 13"/>
            <p:cNvSpPr txBox="1"/>
            <p:nvPr/>
          </p:nvSpPr>
          <p:spPr>
            <a:xfrm>
              <a:off x="35235" y="248855"/>
              <a:ext cx="9235647" cy="678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1600" spc="8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CENTER FOR HEALTH DATA SCIENCE</a:t>
              </a:r>
            </a:p>
          </p:txBody>
        </p:sp>
      </p:grpSp>
      <p:sp>
        <p:nvSpPr>
          <p:cNvPr id="215" name="Freeform 22"/>
          <p:cNvSpPr/>
          <p:nvPr/>
        </p:nvSpPr>
        <p:spPr>
          <a:xfrm>
            <a:off x="2105295" y="7455555"/>
            <a:ext cx="5058933" cy="2533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60" y="0"/>
                  <a:pt x="0" y="972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9720"/>
                  <a:pt x="16800" y="0"/>
                  <a:pt x="10800" y="0"/>
                </a:cubicBezTo>
                <a:close/>
              </a:path>
            </a:pathLst>
          </a:custGeom>
          <a:solidFill>
            <a:srgbClr val="57717A">
              <a:alpha val="9032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566D72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6" name="Freeform 23"/>
          <p:cNvSpPr/>
          <p:nvPr/>
        </p:nvSpPr>
        <p:spPr>
          <a:xfrm>
            <a:off x="7164223" y="9988901"/>
            <a:ext cx="5058933" cy="2529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0" y="21600"/>
                  <a:pt x="21600" y="11880"/>
                  <a:pt x="2160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880"/>
                  <a:pt x="4860" y="21600"/>
                  <a:pt x="10800" y="21600"/>
                </a:cubicBezTo>
                <a:close/>
              </a:path>
            </a:pathLst>
          </a:custGeom>
          <a:solidFill>
            <a:srgbClr val="988C81">
              <a:alpha val="8529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7" name="Freeform 24"/>
          <p:cNvSpPr/>
          <p:nvPr/>
        </p:nvSpPr>
        <p:spPr>
          <a:xfrm>
            <a:off x="12223153" y="7455555"/>
            <a:ext cx="5058934" cy="2533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60" y="0"/>
                  <a:pt x="0" y="972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9720"/>
                  <a:pt x="16740" y="0"/>
                  <a:pt x="10800" y="0"/>
                </a:cubicBezTo>
                <a:close/>
              </a:path>
            </a:pathLst>
          </a:custGeom>
          <a:solidFill>
            <a:srgbClr val="995C16">
              <a:alpha val="6091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8" name="Freeform 25"/>
          <p:cNvSpPr/>
          <p:nvPr/>
        </p:nvSpPr>
        <p:spPr>
          <a:xfrm>
            <a:off x="17282084" y="9988901"/>
            <a:ext cx="5058934" cy="2529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0" y="21600"/>
                  <a:pt x="21600" y="11880"/>
                  <a:pt x="2160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880"/>
                  <a:pt x="4800" y="21600"/>
                  <a:pt x="10800" y="2160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9" name="Shape"/>
          <p:cNvSpPr/>
          <p:nvPr/>
        </p:nvSpPr>
        <p:spPr>
          <a:xfrm>
            <a:off x="3998535" y="7889244"/>
            <a:ext cx="1272452" cy="1132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15" y="18429"/>
                </a:moveTo>
                <a:cubicBezTo>
                  <a:pt x="18615" y="18231"/>
                  <a:pt x="18790" y="18033"/>
                  <a:pt x="18790" y="17835"/>
                </a:cubicBezTo>
                <a:cubicBezTo>
                  <a:pt x="20546" y="16646"/>
                  <a:pt x="21600" y="14664"/>
                  <a:pt x="21600" y="12484"/>
                </a:cubicBezTo>
                <a:cubicBezTo>
                  <a:pt x="21600" y="10503"/>
                  <a:pt x="20722" y="8719"/>
                  <a:pt x="19493" y="7530"/>
                </a:cubicBezTo>
                <a:cubicBezTo>
                  <a:pt x="19493" y="7728"/>
                  <a:pt x="19493" y="7927"/>
                  <a:pt x="19493" y="8125"/>
                </a:cubicBezTo>
                <a:cubicBezTo>
                  <a:pt x="19493" y="9512"/>
                  <a:pt x="19141" y="10899"/>
                  <a:pt x="18615" y="12088"/>
                </a:cubicBezTo>
                <a:cubicBezTo>
                  <a:pt x="18088" y="13277"/>
                  <a:pt x="17210" y="14268"/>
                  <a:pt x="16332" y="15259"/>
                </a:cubicBezTo>
                <a:cubicBezTo>
                  <a:pt x="14400" y="17042"/>
                  <a:pt x="11766" y="18033"/>
                  <a:pt x="9132" y="18033"/>
                </a:cubicBezTo>
                <a:cubicBezTo>
                  <a:pt x="10361" y="18826"/>
                  <a:pt x="11941" y="19420"/>
                  <a:pt x="13873" y="19420"/>
                </a:cubicBezTo>
                <a:cubicBezTo>
                  <a:pt x="14224" y="19420"/>
                  <a:pt x="14576" y="19420"/>
                  <a:pt x="15102" y="19420"/>
                </a:cubicBezTo>
                <a:cubicBezTo>
                  <a:pt x="16683" y="21204"/>
                  <a:pt x="18439" y="21600"/>
                  <a:pt x="20371" y="21600"/>
                </a:cubicBezTo>
                <a:cubicBezTo>
                  <a:pt x="20371" y="21204"/>
                  <a:pt x="20371" y="21204"/>
                  <a:pt x="20371" y="21204"/>
                </a:cubicBezTo>
                <a:cubicBezTo>
                  <a:pt x="19317" y="20609"/>
                  <a:pt x="18615" y="19618"/>
                  <a:pt x="18615" y="18429"/>
                </a:cubicBezTo>
                <a:close/>
                <a:moveTo>
                  <a:pt x="18088" y="8125"/>
                </a:moveTo>
                <a:cubicBezTo>
                  <a:pt x="18088" y="3567"/>
                  <a:pt x="14049" y="0"/>
                  <a:pt x="8956" y="0"/>
                </a:cubicBezTo>
                <a:cubicBezTo>
                  <a:pt x="4039" y="0"/>
                  <a:pt x="0" y="3567"/>
                  <a:pt x="0" y="8125"/>
                </a:cubicBezTo>
                <a:cubicBezTo>
                  <a:pt x="0" y="10701"/>
                  <a:pt x="1229" y="13079"/>
                  <a:pt x="3337" y="14466"/>
                </a:cubicBezTo>
                <a:cubicBezTo>
                  <a:pt x="3337" y="14664"/>
                  <a:pt x="3337" y="14862"/>
                  <a:pt x="3337" y="15061"/>
                </a:cubicBezTo>
                <a:cubicBezTo>
                  <a:pt x="3337" y="16448"/>
                  <a:pt x="2459" y="17637"/>
                  <a:pt x="1229" y="18429"/>
                </a:cubicBezTo>
                <a:cubicBezTo>
                  <a:pt x="1229" y="18826"/>
                  <a:pt x="1229" y="18826"/>
                  <a:pt x="1229" y="18826"/>
                </a:cubicBezTo>
                <a:cubicBezTo>
                  <a:pt x="3512" y="18826"/>
                  <a:pt x="5620" y="18429"/>
                  <a:pt x="7551" y="16250"/>
                </a:cubicBezTo>
                <a:cubicBezTo>
                  <a:pt x="8078" y="16448"/>
                  <a:pt x="8605" y="16448"/>
                  <a:pt x="8956" y="16448"/>
                </a:cubicBezTo>
                <a:cubicBezTo>
                  <a:pt x="14049" y="16448"/>
                  <a:pt x="18088" y="12683"/>
                  <a:pt x="18088" y="8125"/>
                </a:cubicBezTo>
                <a:close/>
                <a:moveTo>
                  <a:pt x="8956" y="14862"/>
                </a:moveTo>
                <a:cubicBezTo>
                  <a:pt x="8605" y="14862"/>
                  <a:pt x="8254" y="14862"/>
                  <a:pt x="7727" y="14664"/>
                </a:cubicBezTo>
                <a:cubicBezTo>
                  <a:pt x="7024" y="14664"/>
                  <a:pt x="7024" y="14664"/>
                  <a:pt x="7024" y="14664"/>
                </a:cubicBezTo>
                <a:cubicBezTo>
                  <a:pt x="6673" y="15259"/>
                  <a:pt x="6673" y="15259"/>
                  <a:pt x="6673" y="15259"/>
                </a:cubicBezTo>
                <a:cubicBezTo>
                  <a:pt x="5971" y="15853"/>
                  <a:pt x="5268" y="16448"/>
                  <a:pt x="4566" y="16646"/>
                </a:cubicBezTo>
                <a:cubicBezTo>
                  <a:pt x="4741" y="16250"/>
                  <a:pt x="4741" y="15655"/>
                  <a:pt x="4741" y="15061"/>
                </a:cubicBezTo>
                <a:cubicBezTo>
                  <a:pt x="4741" y="14862"/>
                  <a:pt x="4741" y="14664"/>
                  <a:pt x="4741" y="14268"/>
                </a:cubicBezTo>
                <a:cubicBezTo>
                  <a:pt x="4566" y="13673"/>
                  <a:pt x="4566" y="13673"/>
                  <a:pt x="4566" y="13673"/>
                </a:cubicBezTo>
                <a:cubicBezTo>
                  <a:pt x="4039" y="13277"/>
                  <a:pt x="4039" y="13277"/>
                  <a:pt x="4039" y="13277"/>
                </a:cubicBezTo>
                <a:cubicBezTo>
                  <a:pt x="2459" y="11890"/>
                  <a:pt x="1405" y="10106"/>
                  <a:pt x="1405" y="8125"/>
                </a:cubicBezTo>
                <a:cubicBezTo>
                  <a:pt x="1405" y="4558"/>
                  <a:pt x="4741" y="1585"/>
                  <a:pt x="8956" y="1585"/>
                </a:cubicBezTo>
                <a:cubicBezTo>
                  <a:pt x="13171" y="1585"/>
                  <a:pt x="16683" y="4558"/>
                  <a:pt x="16683" y="8125"/>
                </a:cubicBezTo>
                <a:cubicBezTo>
                  <a:pt x="16683" y="11890"/>
                  <a:pt x="13171" y="14862"/>
                  <a:pt x="8956" y="14862"/>
                </a:cubicBezTo>
                <a:close/>
                <a:moveTo>
                  <a:pt x="12995" y="5549"/>
                </a:moveTo>
                <a:cubicBezTo>
                  <a:pt x="5093" y="5549"/>
                  <a:pt x="5093" y="5549"/>
                  <a:pt x="5093" y="5549"/>
                </a:cubicBezTo>
                <a:cubicBezTo>
                  <a:pt x="4741" y="5549"/>
                  <a:pt x="4566" y="5747"/>
                  <a:pt x="4566" y="6143"/>
                </a:cubicBezTo>
                <a:cubicBezTo>
                  <a:pt x="4566" y="6539"/>
                  <a:pt x="4741" y="6738"/>
                  <a:pt x="5093" y="6738"/>
                </a:cubicBezTo>
                <a:cubicBezTo>
                  <a:pt x="12995" y="6738"/>
                  <a:pt x="12995" y="6738"/>
                  <a:pt x="12995" y="6738"/>
                </a:cubicBezTo>
                <a:cubicBezTo>
                  <a:pt x="13171" y="6738"/>
                  <a:pt x="13522" y="6539"/>
                  <a:pt x="13522" y="6143"/>
                </a:cubicBezTo>
                <a:cubicBezTo>
                  <a:pt x="13522" y="5747"/>
                  <a:pt x="13171" y="5549"/>
                  <a:pt x="12995" y="5549"/>
                </a:cubicBezTo>
                <a:close/>
                <a:moveTo>
                  <a:pt x="12995" y="8719"/>
                </a:moveTo>
                <a:cubicBezTo>
                  <a:pt x="5093" y="8719"/>
                  <a:pt x="5093" y="8719"/>
                  <a:pt x="5093" y="8719"/>
                </a:cubicBezTo>
                <a:cubicBezTo>
                  <a:pt x="4741" y="8719"/>
                  <a:pt x="4566" y="8917"/>
                  <a:pt x="4566" y="9314"/>
                </a:cubicBezTo>
                <a:cubicBezTo>
                  <a:pt x="4566" y="9710"/>
                  <a:pt x="4741" y="9908"/>
                  <a:pt x="5093" y="9908"/>
                </a:cubicBezTo>
                <a:cubicBezTo>
                  <a:pt x="12995" y="9908"/>
                  <a:pt x="12995" y="9908"/>
                  <a:pt x="12995" y="9908"/>
                </a:cubicBezTo>
                <a:cubicBezTo>
                  <a:pt x="13171" y="9908"/>
                  <a:pt x="13522" y="9710"/>
                  <a:pt x="13522" y="9314"/>
                </a:cubicBezTo>
                <a:cubicBezTo>
                  <a:pt x="13522" y="8917"/>
                  <a:pt x="13171" y="8719"/>
                  <a:pt x="12995" y="871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0" name="Shape"/>
          <p:cNvSpPr/>
          <p:nvPr/>
        </p:nvSpPr>
        <p:spPr>
          <a:xfrm>
            <a:off x="9018790" y="10981654"/>
            <a:ext cx="1361387" cy="936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57" y="12096"/>
                </a:moveTo>
                <a:cubicBezTo>
                  <a:pt x="7543" y="12960"/>
                  <a:pt x="8057" y="14040"/>
                  <a:pt x="8743" y="14904"/>
                </a:cubicBezTo>
                <a:cubicBezTo>
                  <a:pt x="7200" y="17280"/>
                  <a:pt x="4800" y="19440"/>
                  <a:pt x="0" y="19440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3771" y="15120"/>
                  <a:pt x="5314" y="13608"/>
                  <a:pt x="6686" y="11448"/>
                </a:cubicBezTo>
                <a:cubicBezTo>
                  <a:pt x="6686" y="11664"/>
                  <a:pt x="6857" y="11880"/>
                  <a:pt x="6857" y="12096"/>
                </a:cubicBezTo>
                <a:close/>
                <a:moveTo>
                  <a:pt x="10629" y="8640"/>
                </a:moveTo>
                <a:cubicBezTo>
                  <a:pt x="10971" y="9288"/>
                  <a:pt x="11314" y="9720"/>
                  <a:pt x="11657" y="10368"/>
                </a:cubicBezTo>
                <a:cubicBezTo>
                  <a:pt x="12686" y="8856"/>
                  <a:pt x="14057" y="7560"/>
                  <a:pt x="16800" y="7344"/>
                </a:cubicBezTo>
                <a:cubicBezTo>
                  <a:pt x="15943" y="10152"/>
                  <a:pt x="15943" y="10152"/>
                  <a:pt x="15943" y="10152"/>
                </a:cubicBezTo>
                <a:cubicBezTo>
                  <a:pt x="15943" y="10152"/>
                  <a:pt x="15943" y="10368"/>
                  <a:pt x="16114" y="10368"/>
                </a:cubicBezTo>
                <a:cubicBezTo>
                  <a:pt x="16114" y="10368"/>
                  <a:pt x="16114" y="10368"/>
                  <a:pt x="16286" y="10368"/>
                </a:cubicBezTo>
                <a:cubicBezTo>
                  <a:pt x="16286" y="10368"/>
                  <a:pt x="16286" y="10368"/>
                  <a:pt x="16286" y="10368"/>
                </a:cubicBezTo>
                <a:cubicBezTo>
                  <a:pt x="21429" y="5400"/>
                  <a:pt x="21429" y="5400"/>
                  <a:pt x="21429" y="5400"/>
                </a:cubicBezTo>
                <a:cubicBezTo>
                  <a:pt x="21429" y="5400"/>
                  <a:pt x="21600" y="5400"/>
                  <a:pt x="21600" y="5184"/>
                </a:cubicBezTo>
                <a:cubicBezTo>
                  <a:pt x="21600" y="5184"/>
                  <a:pt x="21429" y="4968"/>
                  <a:pt x="21429" y="4968"/>
                </a:cubicBezTo>
                <a:cubicBezTo>
                  <a:pt x="16286" y="0"/>
                  <a:pt x="16286" y="0"/>
                  <a:pt x="16286" y="0"/>
                </a:cubicBezTo>
                <a:cubicBezTo>
                  <a:pt x="16286" y="0"/>
                  <a:pt x="16114" y="0"/>
                  <a:pt x="16114" y="0"/>
                </a:cubicBezTo>
                <a:cubicBezTo>
                  <a:pt x="15943" y="216"/>
                  <a:pt x="15943" y="216"/>
                  <a:pt x="15943" y="432"/>
                </a:cubicBezTo>
                <a:cubicBezTo>
                  <a:pt x="16800" y="3024"/>
                  <a:pt x="16800" y="3024"/>
                  <a:pt x="16800" y="3024"/>
                </a:cubicBezTo>
                <a:cubicBezTo>
                  <a:pt x="13200" y="3240"/>
                  <a:pt x="10971" y="4968"/>
                  <a:pt x="9429" y="6912"/>
                </a:cubicBezTo>
                <a:cubicBezTo>
                  <a:pt x="9943" y="7560"/>
                  <a:pt x="10286" y="7992"/>
                  <a:pt x="10629" y="8640"/>
                </a:cubicBezTo>
                <a:close/>
                <a:moveTo>
                  <a:pt x="16286" y="11232"/>
                </a:moveTo>
                <a:cubicBezTo>
                  <a:pt x="16286" y="11232"/>
                  <a:pt x="16286" y="11232"/>
                  <a:pt x="16286" y="11232"/>
                </a:cubicBezTo>
                <a:cubicBezTo>
                  <a:pt x="16114" y="11232"/>
                  <a:pt x="16114" y="11232"/>
                  <a:pt x="16114" y="11232"/>
                </a:cubicBezTo>
                <a:cubicBezTo>
                  <a:pt x="15943" y="11448"/>
                  <a:pt x="15943" y="11448"/>
                  <a:pt x="15943" y="11664"/>
                </a:cubicBezTo>
                <a:cubicBezTo>
                  <a:pt x="16800" y="14256"/>
                  <a:pt x="16800" y="14256"/>
                  <a:pt x="16800" y="14256"/>
                </a:cubicBezTo>
                <a:cubicBezTo>
                  <a:pt x="13029" y="13824"/>
                  <a:pt x="11657" y="11664"/>
                  <a:pt x="10114" y="9072"/>
                </a:cubicBezTo>
                <a:cubicBezTo>
                  <a:pt x="8400" y="6048"/>
                  <a:pt x="6343" y="2160"/>
                  <a:pt x="0" y="2160"/>
                </a:cubicBezTo>
                <a:cubicBezTo>
                  <a:pt x="0" y="6480"/>
                  <a:pt x="0" y="6480"/>
                  <a:pt x="0" y="6480"/>
                </a:cubicBezTo>
                <a:cubicBezTo>
                  <a:pt x="4457" y="6480"/>
                  <a:pt x="5829" y="8856"/>
                  <a:pt x="7371" y="11664"/>
                </a:cubicBezTo>
                <a:cubicBezTo>
                  <a:pt x="9086" y="14472"/>
                  <a:pt x="11143" y="18144"/>
                  <a:pt x="16800" y="18576"/>
                </a:cubicBezTo>
                <a:cubicBezTo>
                  <a:pt x="15943" y="21384"/>
                  <a:pt x="15943" y="21384"/>
                  <a:pt x="15943" y="21384"/>
                </a:cubicBezTo>
                <a:cubicBezTo>
                  <a:pt x="15943" y="21384"/>
                  <a:pt x="15943" y="21600"/>
                  <a:pt x="16114" y="21600"/>
                </a:cubicBezTo>
                <a:cubicBezTo>
                  <a:pt x="16114" y="21600"/>
                  <a:pt x="16286" y="21600"/>
                  <a:pt x="16286" y="21600"/>
                </a:cubicBezTo>
                <a:cubicBezTo>
                  <a:pt x="21429" y="16632"/>
                  <a:pt x="21429" y="16632"/>
                  <a:pt x="21429" y="16632"/>
                </a:cubicBezTo>
                <a:cubicBezTo>
                  <a:pt x="21429" y="16632"/>
                  <a:pt x="21600" y="16416"/>
                  <a:pt x="21600" y="16416"/>
                </a:cubicBezTo>
                <a:cubicBezTo>
                  <a:pt x="21600" y="16416"/>
                  <a:pt x="21429" y="16200"/>
                  <a:pt x="21429" y="16200"/>
                </a:cubicBezTo>
                <a:lnTo>
                  <a:pt x="16286" y="11232"/>
                </a:lnTo>
                <a:close/>
                <a:moveTo>
                  <a:pt x="16286" y="11232"/>
                </a:moveTo>
                <a:cubicBezTo>
                  <a:pt x="16286" y="11232"/>
                  <a:pt x="16286" y="11232"/>
                  <a:pt x="16286" y="1123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1" name="Freeform 29"/>
          <p:cNvSpPr/>
          <p:nvPr/>
        </p:nvSpPr>
        <p:spPr>
          <a:xfrm>
            <a:off x="14040026" y="7950391"/>
            <a:ext cx="1511333" cy="1010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77" y="2006"/>
                </a:moveTo>
                <a:cubicBezTo>
                  <a:pt x="19234" y="9566"/>
                  <a:pt x="19234" y="9566"/>
                  <a:pt x="19234" y="9566"/>
                </a:cubicBezTo>
                <a:cubicBezTo>
                  <a:pt x="16663" y="11109"/>
                  <a:pt x="16663" y="11109"/>
                  <a:pt x="16663" y="11109"/>
                </a:cubicBezTo>
                <a:cubicBezTo>
                  <a:pt x="15429" y="9411"/>
                  <a:pt x="11314" y="4166"/>
                  <a:pt x="11006" y="4166"/>
                </a:cubicBezTo>
                <a:cubicBezTo>
                  <a:pt x="10697" y="4166"/>
                  <a:pt x="9463" y="4783"/>
                  <a:pt x="9257" y="4937"/>
                </a:cubicBezTo>
                <a:cubicBezTo>
                  <a:pt x="9257" y="4937"/>
                  <a:pt x="8537" y="5246"/>
                  <a:pt x="7817" y="5246"/>
                </a:cubicBezTo>
                <a:cubicBezTo>
                  <a:pt x="7509" y="5246"/>
                  <a:pt x="7303" y="5091"/>
                  <a:pt x="7200" y="4937"/>
                </a:cubicBezTo>
                <a:cubicBezTo>
                  <a:pt x="6994" y="4783"/>
                  <a:pt x="6891" y="4629"/>
                  <a:pt x="6891" y="4474"/>
                </a:cubicBezTo>
                <a:cubicBezTo>
                  <a:pt x="6891" y="4011"/>
                  <a:pt x="7200" y="3703"/>
                  <a:pt x="7406" y="3549"/>
                </a:cubicBezTo>
                <a:cubicBezTo>
                  <a:pt x="8434" y="2777"/>
                  <a:pt x="11314" y="1080"/>
                  <a:pt x="11623" y="1080"/>
                </a:cubicBezTo>
                <a:cubicBezTo>
                  <a:pt x="11623" y="1080"/>
                  <a:pt x="11623" y="1080"/>
                  <a:pt x="11623" y="1080"/>
                </a:cubicBezTo>
                <a:cubicBezTo>
                  <a:pt x="12343" y="1080"/>
                  <a:pt x="16663" y="2006"/>
                  <a:pt x="17177" y="2006"/>
                </a:cubicBezTo>
                <a:close/>
                <a:moveTo>
                  <a:pt x="19029" y="0"/>
                </a:moveTo>
                <a:cubicBezTo>
                  <a:pt x="18926" y="0"/>
                  <a:pt x="18823" y="0"/>
                  <a:pt x="18823" y="0"/>
                </a:cubicBezTo>
                <a:cubicBezTo>
                  <a:pt x="18000" y="463"/>
                  <a:pt x="18000" y="463"/>
                  <a:pt x="18000" y="463"/>
                </a:cubicBezTo>
                <a:cubicBezTo>
                  <a:pt x="17794" y="617"/>
                  <a:pt x="17691" y="771"/>
                  <a:pt x="17691" y="926"/>
                </a:cubicBezTo>
                <a:cubicBezTo>
                  <a:pt x="17589" y="1080"/>
                  <a:pt x="17589" y="1389"/>
                  <a:pt x="17589" y="1543"/>
                </a:cubicBezTo>
                <a:cubicBezTo>
                  <a:pt x="19749" y="9411"/>
                  <a:pt x="19749" y="9411"/>
                  <a:pt x="19749" y="9411"/>
                </a:cubicBezTo>
                <a:cubicBezTo>
                  <a:pt x="19851" y="9874"/>
                  <a:pt x="20160" y="10183"/>
                  <a:pt x="20469" y="9874"/>
                </a:cubicBezTo>
                <a:cubicBezTo>
                  <a:pt x="21291" y="9411"/>
                  <a:pt x="21291" y="9411"/>
                  <a:pt x="21291" y="9411"/>
                </a:cubicBezTo>
                <a:cubicBezTo>
                  <a:pt x="21394" y="9411"/>
                  <a:pt x="21497" y="9257"/>
                  <a:pt x="21600" y="8949"/>
                </a:cubicBezTo>
                <a:cubicBezTo>
                  <a:pt x="21600" y="8794"/>
                  <a:pt x="21600" y="8640"/>
                  <a:pt x="21600" y="8331"/>
                </a:cubicBezTo>
                <a:cubicBezTo>
                  <a:pt x="19543" y="463"/>
                  <a:pt x="19543" y="463"/>
                  <a:pt x="19543" y="463"/>
                </a:cubicBezTo>
                <a:cubicBezTo>
                  <a:pt x="19440" y="154"/>
                  <a:pt x="19234" y="0"/>
                  <a:pt x="19029" y="0"/>
                </a:cubicBezTo>
                <a:close/>
                <a:moveTo>
                  <a:pt x="0" y="10800"/>
                </a:moveTo>
                <a:cubicBezTo>
                  <a:pt x="0" y="10954"/>
                  <a:pt x="103" y="11263"/>
                  <a:pt x="206" y="11417"/>
                </a:cubicBezTo>
                <a:cubicBezTo>
                  <a:pt x="206" y="11571"/>
                  <a:pt x="411" y="11571"/>
                  <a:pt x="514" y="11726"/>
                </a:cubicBezTo>
                <a:cubicBezTo>
                  <a:pt x="1440" y="11726"/>
                  <a:pt x="1440" y="11726"/>
                  <a:pt x="1440" y="11726"/>
                </a:cubicBezTo>
                <a:cubicBezTo>
                  <a:pt x="1749" y="11726"/>
                  <a:pt x="2057" y="11417"/>
                  <a:pt x="2057" y="10954"/>
                </a:cubicBezTo>
                <a:cubicBezTo>
                  <a:pt x="2469" y="2160"/>
                  <a:pt x="2469" y="2160"/>
                  <a:pt x="2469" y="2160"/>
                </a:cubicBezTo>
                <a:cubicBezTo>
                  <a:pt x="2469" y="1851"/>
                  <a:pt x="2469" y="1697"/>
                  <a:pt x="2366" y="1543"/>
                </a:cubicBezTo>
                <a:cubicBezTo>
                  <a:pt x="2263" y="1389"/>
                  <a:pt x="2057" y="1234"/>
                  <a:pt x="1954" y="1234"/>
                </a:cubicBezTo>
                <a:cubicBezTo>
                  <a:pt x="1029" y="1080"/>
                  <a:pt x="1029" y="1080"/>
                  <a:pt x="1029" y="1080"/>
                </a:cubicBezTo>
                <a:cubicBezTo>
                  <a:pt x="1029" y="1080"/>
                  <a:pt x="1029" y="1080"/>
                  <a:pt x="1029" y="1080"/>
                </a:cubicBezTo>
                <a:cubicBezTo>
                  <a:pt x="720" y="1080"/>
                  <a:pt x="514" y="1389"/>
                  <a:pt x="514" y="1851"/>
                </a:cubicBezTo>
                <a:lnTo>
                  <a:pt x="0" y="10800"/>
                </a:lnTo>
                <a:close/>
                <a:moveTo>
                  <a:pt x="8949" y="18669"/>
                </a:moveTo>
                <a:cubicBezTo>
                  <a:pt x="8846" y="18360"/>
                  <a:pt x="8743" y="18051"/>
                  <a:pt x="8537" y="17897"/>
                </a:cubicBezTo>
                <a:cubicBezTo>
                  <a:pt x="8229" y="17434"/>
                  <a:pt x="7817" y="17434"/>
                  <a:pt x="7509" y="18051"/>
                </a:cubicBezTo>
                <a:cubicBezTo>
                  <a:pt x="7097" y="18823"/>
                  <a:pt x="7097" y="18823"/>
                  <a:pt x="7097" y="18823"/>
                </a:cubicBezTo>
                <a:cubicBezTo>
                  <a:pt x="6994" y="18977"/>
                  <a:pt x="6994" y="18977"/>
                  <a:pt x="6994" y="18977"/>
                </a:cubicBezTo>
                <a:cubicBezTo>
                  <a:pt x="6686" y="19594"/>
                  <a:pt x="6686" y="19594"/>
                  <a:pt x="6686" y="19594"/>
                </a:cubicBezTo>
                <a:cubicBezTo>
                  <a:pt x="6171" y="20366"/>
                  <a:pt x="6686" y="21137"/>
                  <a:pt x="6789" y="21291"/>
                </a:cubicBezTo>
                <a:cubicBezTo>
                  <a:pt x="6994" y="21446"/>
                  <a:pt x="7097" y="21600"/>
                  <a:pt x="7303" y="21600"/>
                </a:cubicBezTo>
                <a:cubicBezTo>
                  <a:pt x="7509" y="21600"/>
                  <a:pt x="7714" y="21446"/>
                  <a:pt x="7920" y="21137"/>
                </a:cubicBezTo>
                <a:cubicBezTo>
                  <a:pt x="8537" y="20057"/>
                  <a:pt x="8537" y="20057"/>
                  <a:pt x="8537" y="20057"/>
                </a:cubicBezTo>
                <a:cubicBezTo>
                  <a:pt x="8537" y="20057"/>
                  <a:pt x="8537" y="20057"/>
                  <a:pt x="8537" y="20057"/>
                </a:cubicBezTo>
                <a:cubicBezTo>
                  <a:pt x="8743" y="19594"/>
                  <a:pt x="8743" y="19594"/>
                  <a:pt x="8743" y="19594"/>
                </a:cubicBezTo>
                <a:cubicBezTo>
                  <a:pt x="8846" y="19286"/>
                  <a:pt x="8949" y="18977"/>
                  <a:pt x="8949" y="18669"/>
                </a:cubicBezTo>
                <a:close/>
                <a:moveTo>
                  <a:pt x="4731" y="18206"/>
                </a:moveTo>
                <a:cubicBezTo>
                  <a:pt x="4423" y="18669"/>
                  <a:pt x="4526" y="19131"/>
                  <a:pt x="4937" y="19749"/>
                </a:cubicBezTo>
                <a:cubicBezTo>
                  <a:pt x="5349" y="20211"/>
                  <a:pt x="5657" y="20057"/>
                  <a:pt x="6069" y="19440"/>
                </a:cubicBezTo>
                <a:cubicBezTo>
                  <a:pt x="7097" y="17589"/>
                  <a:pt x="7097" y="17589"/>
                  <a:pt x="7097" y="17589"/>
                </a:cubicBezTo>
                <a:cubicBezTo>
                  <a:pt x="7509" y="16817"/>
                  <a:pt x="7097" y="16046"/>
                  <a:pt x="6891" y="15891"/>
                </a:cubicBezTo>
                <a:cubicBezTo>
                  <a:pt x="6583" y="15429"/>
                  <a:pt x="6171" y="15583"/>
                  <a:pt x="5863" y="16200"/>
                </a:cubicBezTo>
                <a:cubicBezTo>
                  <a:pt x="5246" y="17126"/>
                  <a:pt x="5246" y="17126"/>
                  <a:pt x="5246" y="17126"/>
                </a:cubicBezTo>
                <a:cubicBezTo>
                  <a:pt x="5246" y="17126"/>
                  <a:pt x="5246" y="17126"/>
                  <a:pt x="5246" y="17126"/>
                </a:cubicBezTo>
                <a:cubicBezTo>
                  <a:pt x="5246" y="17280"/>
                  <a:pt x="5246" y="17280"/>
                  <a:pt x="5246" y="17280"/>
                </a:cubicBezTo>
                <a:lnTo>
                  <a:pt x="4731" y="18206"/>
                </a:lnTo>
                <a:close/>
                <a:moveTo>
                  <a:pt x="3189" y="15891"/>
                </a:moveTo>
                <a:cubicBezTo>
                  <a:pt x="3086" y="16200"/>
                  <a:pt x="2983" y="16509"/>
                  <a:pt x="2983" y="16817"/>
                </a:cubicBezTo>
                <a:cubicBezTo>
                  <a:pt x="3086" y="17126"/>
                  <a:pt x="3189" y="17434"/>
                  <a:pt x="3394" y="17589"/>
                </a:cubicBezTo>
                <a:cubicBezTo>
                  <a:pt x="3703" y="18051"/>
                  <a:pt x="4114" y="18051"/>
                  <a:pt x="4423" y="17434"/>
                </a:cubicBezTo>
                <a:cubicBezTo>
                  <a:pt x="5554" y="15429"/>
                  <a:pt x="5554" y="15429"/>
                  <a:pt x="5554" y="15429"/>
                </a:cubicBezTo>
                <a:cubicBezTo>
                  <a:pt x="5760" y="15120"/>
                  <a:pt x="5760" y="14811"/>
                  <a:pt x="5760" y="14503"/>
                </a:cubicBezTo>
                <a:cubicBezTo>
                  <a:pt x="5760" y="14194"/>
                  <a:pt x="5657" y="13886"/>
                  <a:pt x="5451" y="13731"/>
                </a:cubicBezTo>
                <a:cubicBezTo>
                  <a:pt x="5040" y="13269"/>
                  <a:pt x="4629" y="13269"/>
                  <a:pt x="4320" y="13886"/>
                </a:cubicBezTo>
                <a:cubicBezTo>
                  <a:pt x="3806" y="14966"/>
                  <a:pt x="3806" y="14966"/>
                  <a:pt x="3806" y="14966"/>
                </a:cubicBezTo>
                <a:cubicBezTo>
                  <a:pt x="3806" y="14966"/>
                  <a:pt x="3806" y="14966"/>
                  <a:pt x="3806" y="14966"/>
                </a:cubicBezTo>
                <a:cubicBezTo>
                  <a:pt x="3703" y="14966"/>
                  <a:pt x="3703" y="14966"/>
                  <a:pt x="3703" y="14966"/>
                </a:cubicBezTo>
                <a:lnTo>
                  <a:pt x="3189" y="15891"/>
                </a:lnTo>
                <a:close/>
                <a:moveTo>
                  <a:pt x="2983" y="15120"/>
                </a:moveTo>
                <a:cubicBezTo>
                  <a:pt x="4114" y="13114"/>
                  <a:pt x="4114" y="13114"/>
                  <a:pt x="4114" y="13114"/>
                </a:cubicBezTo>
                <a:cubicBezTo>
                  <a:pt x="4526" y="12343"/>
                  <a:pt x="4114" y="11571"/>
                  <a:pt x="3909" y="11417"/>
                </a:cubicBezTo>
                <a:cubicBezTo>
                  <a:pt x="3600" y="10954"/>
                  <a:pt x="3189" y="11109"/>
                  <a:pt x="2880" y="11726"/>
                </a:cubicBezTo>
                <a:cubicBezTo>
                  <a:pt x="2469" y="12343"/>
                  <a:pt x="2469" y="12343"/>
                  <a:pt x="2469" y="12343"/>
                </a:cubicBezTo>
                <a:cubicBezTo>
                  <a:pt x="2469" y="12343"/>
                  <a:pt x="2469" y="12343"/>
                  <a:pt x="2469" y="12343"/>
                </a:cubicBezTo>
                <a:cubicBezTo>
                  <a:pt x="2469" y="12497"/>
                  <a:pt x="2469" y="12497"/>
                  <a:pt x="2469" y="12497"/>
                </a:cubicBezTo>
                <a:cubicBezTo>
                  <a:pt x="1954" y="13423"/>
                  <a:pt x="1954" y="13423"/>
                  <a:pt x="1954" y="13423"/>
                </a:cubicBezTo>
                <a:cubicBezTo>
                  <a:pt x="1749" y="13731"/>
                  <a:pt x="1646" y="14040"/>
                  <a:pt x="1646" y="14349"/>
                </a:cubicBezTo>
                <a:cubicBezTo>
                  <a:pt x="1646" y="14657"/>
                  <a:pt x="1851" y="14811"/>
                  <a:pt x="1954" y="14966"/>
                </a:cubicBezTo>
                <a:cubicBezTo>
                  <a:pt x="2057" y="15274"/>
                  <a:pt x="2263" y="15429"/>
                  <a:pt x="2571" y="15429"/>
                </a:cubicBezTo>
                <a:cubicBezTo>
                  <a:pt x="2674" y="15429"/>
                  <a:pt x="2777" y="15429"/>
                  <a:pt x="2983" y="15120"/>
                </a:cubicBezTo>
                <a:close/>
                <a:moveTo>
                  <a:pt x="16354" y="13423"/>
                </a:moveTo>
                <a:cubicBezTo>
                  <a:pt x="16663" y="12960"/>
                  <a:pt x="16766" y="12343"/>
                  <a:pt x="16251" y="11726"/>
                </a:cubicBezTo>
                <a:cubicBezTo>
                  <a:pt x="15840" y="11109"/>
                  <a:pt x="15840" y="11109"/>
                  <a:pt x="15840" y="11109"/>
                </a:cubicBezTo>
                <a:cubicBezTo>
                  <a:pt x="13886" y="8486"/>
                  <a:pt x="11417" y="5400"/>
                  <a:pt x="10903" y="4937"/>
                </a:cubicBezTo>
                <a:cubicBezTo>
                  <a:pt x="10697" y="5091"/>
                  <a:pt x="9977" y="5400"/>
                  <a:pt x="9463" y="5709"/>
                </a:cubicBezTo>
                <a:cubicBezTo>
                  <a:pt x="9463" y="5709"/>
                  <a:pt x="9463" y="5709"/>
                  <a:pt x="9463" y="5709"/>
                </a:cubicBezTo>
                <a:cubicBezTo>
                  <a:pt x="9463" y="5709"/>
                  <a:pt x="8640" y="6017"/>
                  <a:pt x="7817" y="6017"/>
                </a:cubicBezTo>
                <a:cubicBezTo>
                  <a:pt x="7406" y="6017"/>
                  <a:pt x="7097" y="5863"/>
                  <a:pt x="6891" y="5709"/>
                </a:cubicBezTo>
                <a:cubicBezTo>
                  <a:pt x="6480" y="5246"/>
                  <a:pt x="6377" y="4783"/>
                  <a:pt x="6377" y="4474"/>
                </a:cubicBezTo>
                <a:cubicBezTo>
                  <a:pt x="6377" y="3703"/>
                  <a:pt x="6789" y="3240"/>
                  <a:pt x="7097" y="2931"/>
                </a:cubicBezTo>
                <a:cubicBezTo>
                  <a:pt x="2983" y="2160"/>
                  <a:pt x="2983" y="2160"/>
                  <a:pt x="2983" y="2160"/>
                </a:cubicBezTo>
                <a:cubicBezTo>
                  <a:pt x="2571" y="10954"/>
                  <a:pt x="2571" y="10954"/>
                  <a:pt x="2571" y="10954"/>
                </a:cubicBezTo>
                <a:cubicBezTo>
                  <a:pt x="2880" y="10491"/>
                  <a:pt x="3189" y="10337"/>
                  <a:pt x="3497" y="10337"/>
                </a:cubicBezTo>
                <a:cubicBezTo>
                  <a:pt x="3703" y="10337"/>
                  <a:pt x="4011" y="10491"/>
                  <a:pt x="4217" y="10800"/>
                </a:cubicBezTo>
                <a:cubicBezTo>
                  <a:pt x="4629" y="11417"/>
                  <a:pt x="4834" y="12034"/>
                  <a:pt x="4834" y="12651"/>
                </a:cubicBezTo>
                <a:cubicBezTo>
                  <a:pt x="5143" y="12497"/>
                  <a:pt x="5451" y="12651"/>
                  <a:pt x="5760" y="13114"/>
                </a:cubicBezTo>
                <a:cubicBezTo>
                  <a:pt x="6171" y="13577"/>
                  <a:pt x="6377" y="14194"/>
                  <a:pt x="6274" y="14811"/>
                </a:cubicBezTo>
                <a:cubicBezTo>
                  <a:pt x="6583" y="14811"/>
                  <a:pt x="6994" y="14966"/>
                  <a:pt x="7200" y="15274"/>
                </a:cubicBezTo>
                <a:cubicBezTo>
                  <a:pt x="7611" y="15737"/>
                  <a:pt x="7817" y="16354"/>
                  <a:pt x="7817" y="16817"/>
                </a:cubicBezTo>
                <a:cubicBezTo>
                  <a:pt x="8126" y="16663"/>
                  <a:pt x="8537" y="16817"/>
                  <a:pt x="8846" y="17280"/>
                </a:cubicBezTo>
                <a:cubicBezTo>
                  <a:pt x="9360" y="17897"/>
                  <a:pt x="9566" y="18669"/>
                  <a:pt x="9360" y="19440"/>
                </a:cubicBezTo>
                <a:cubicBezTo>
                  <a:pt x="9669" y="19903"/>
                  <a:pt x="9669" y="19903"/>
                  <a:pt x="9669" y="19903"/>
                </a:cubicBezTo>
                <a:cubicBezTo>
                  <a:pt x="9771" y="19903"/>
                  <a:pt x="9771" y="19903"/>
                  <a:pt x="9771" y="19903"/>
                </a:cubicBezTo>
                <a:cubicBezTo>
                  <a:pt x="9771" y="19903"/>
                  <a:pt x="9771" y="19903"/>
                  <a:pt x="9771" y="19903"/>
                </a:cubicBezTo>
                <a:cubicBezTo>
                  <a:pt x="9977" y="20057"/>
                  <a:pt x="10080" y="20211"/>
                  <a:pt x="10183" y="20211"/>
                </a:cubicBezTo>
                <a:cubicBezTo>
                  <a:pt x="10491" y="20211"/>
                  <a:pt x="10697" y="19903"/>
                  <a:pt x="10800" y="19749"/>
                </a:cubicBezTo>
                <a:cubicBezTo>
                  <a:pt x="11006" y="19286"/>
                  <a:pt x="11211" y="18977"/>
                  <a:pt x="10903" y="18514"/>
                </a:cubicBezTo>
                <a:cubicBezTo>
                  <a:pt x="10800" y="18360"/>
                  <a:pt x="10800" y="18360"/>
                  <a:pt x="10800" y="18360"/>
                </a:cubicBezTo>
                <a:cubicBezTo>
                  <a:pt x="9051" y="16046"/>
                  <a:pt x="9051" y="16046"/>
                  <a:pt x="9051" y="16046"/>
                </a:cubicBezTo>
                <a:cubicBezTo>
                  <a:pt x="8949" y="16046"/>
                  <a:pt x="8949" y="15891"/>
                  <a:pt x="8949" y="15737"/>
                </a:cubicBezTo>
                <a:cubicBezTo>
                  <a:pt x="8949" y="15737"/>
                  <a:pt x="8949" y="15583"/>
                  <a:pt x="8949" y="15429"/>
                </a:cubicBezTo>
                <a:cubicBezTo>
                  <a:pt x="9051" y="15274"/>
                  <a:pt x="9257" y="15274"/>
                  <a:pt x="9360" y="15429"/>
                </a:cubicBezTo>
                <a:cubicBezTo>
                  <a:pt x="11829" y="18514"/>
                  <a:pt x="11829" y="18514"/>
                  <a:pt x="11829" y="18514"/>
                </a:cubicBezTo>
                <a:cubicBezTo>
                  <a:pt x="11931" y="18514"/>
                  <a:pt x="12034" y="18669"/>
                  <a:pt x="12240" y="18669"/>
                </a:cubicBezTo>
                <a:cubicBezTo>
                  <a:pt x="12446" y="18669"/>
                  <a:pt x="12651" y="18514"/>
                  <a:pt x="12857" y="18051"/>
                </a:cubicBezTo>
                <a:cubicBezTo>
                  <a:pt x="12960" y="17897"/>
                  <a:pt x="13063" y="17589"/>
                  <a:pt x="13063" y="17280"/>
                </a:cubicBezTo>
                <a:cubicBezTo>
                  <a:pt x="13063" y="16971"/>
                  <a:pt x="12857" y="16663"/>
                  <a:pt x="12651" y="16354"/>
                </a:cubicBezTo>
                <a:cubicBezTo>
                  <a:pt x="12446" y="16046"/>
                  <a:pt x="12446" y="16046"/>
                  <a:pt x="12446" y="16046"/>
                </a:cubicBezTo>
                <a:cubicBezTo>
                  <a:pt x="12446" y="16046"/>
                  <a:pt x="12446" y="16046"/>
                  <a:pt x="12446" y="16046"/>
                </a:cubicBezTo>
                <a:cubicBezTo>
                  <a:pt x="11109" y="14349"/>
                  <a:pt x="11109" y="14349"/>
                  <a:pt x="11109" y="14349"/>
                </a:cubicBezTo>
                <a:cubicBezTo>
                  <a:pt x="11006" y="14349"/>
                  <a:pt x="11006" y="14194"/>
                  <a:pt x="11006" y="14040"/>
                </a:cubicBezTo>
                <a:cubicBezTo>
                  <a:pt x="11006" y="14040"/>
                  <a:pt x="11006" y="13886"/>
                  <a:pt x="11006" y="13731"/>
                </a:cubicBezTo>
                <a:cubicBezTo>
                  <a:pt x="11109" y="13577"/>
                  <a:pt x="11314" y="13577"/>
                  <a:pt x="11417" y="13731"/>
                </a:cubicBezTo>
                <a:cubicBezTo>
                  <a:pt x="13680" y="16354"/>
                  <a:pt x="13680" y="16354"/>
                  <a:pt x="13680" y="16354"/>
                </a:cubicBezTo>
                <a:cubicBezTo>
                  <a:pt x="13783" y="16509"/>
                  <a:pt x="13989" y="16663"/>
                  <a:pt x="14091" y="16663"/>
                </a:cubicBezTo>
                <a:cubicBezTo>
                  <a:pt x="14400" y="16663"/>
                  <a:pt x="14709" y="16509"/>
                  <a:pt x="14914" y="16046"/>
                </a:cubicBezTo>
                <a:cubicBezTo>
                  <a:pt x="15017" y="15737"/>
                  <a:pt x="15120" y="15429"/>
                  <a:pt x="15120" y="15274"/>
                </a:cubicBezTo>
                <a:cubicBezTo>
                  <a:pt x="15120" y="14966"/>
                  <a:pt x="14914" y="14657"/>
                  <a:pt x="14709" y="14349"/>
                </a:cubicBezTo>
                <a:cubicBezTo>
                  <a:pt x="14091" y="13577"/>
                  <a:pt x="14091" y="13577"/>
                  <a:pt x="14091" y="13577"/>
                </a:cubicBezTo>
                <a:cubicBezTo>
                  <a:pt x="14091" y="13577"/>
                  <a:pt x="14091" y="13577"/>
                  <a:pt x="14091" y="13577"/>
                </a:cubicBezTo>
                <a:cubicBezTo>
                  <a:pt x="12960" y="12189"/>
                  <a:pt x="12960" y="12189"/>
                  <a:pt x="12960" y="12189"/>
                </a:cubicBezTo>
                <a:cubicBezTo>
                  <a:pt x="12857" y="12034"/>
                  <a:pt x="12857" y="11726"/>
                  <a:pt x="12960" y="11571"/>
                </a:cubicBezTo>
                <a:cubicBezTo>
                  <a:pt x="13063" y="11417"/>
                  <a:pt x="13166" y="11417"/>
                  <a:pt x="13371" y="11417"/>
                </a:cubicBezTo>
                <a:cubicBezTo>
                  <a:pt x="15223" y="13731"/>
                  <a:pt x="15223" y="13731"/>
                  <a:pt x="15223" y="13731"/>
                </a:cubicBezTo>
                <a:cubicBezTo>
                  <a:pt x="15531" y="14194"/>
                  <a:pt x="16046" y="14040"/>
                  <a:pt x="16354" y="1342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24" name="Group"/>
          <p:cNvGrpSpPr/>
          <p:nvPr/>
        </p:nvGrpSpPr>
        <p:grpSpPr>
          <a:xfrm>
            <a:off x="18996062" y="10981652"/>
            <a:ext cx="1672591" cy="936928"/>
            <a:chOff x="-1" y="-1"/>
            <a:chExt cx="1672590" cy="936926"/>
          </a:xfrm>
        </p:grpSpPr>
        <p:sp>
          <p:nvSpPr>
            <p:cNvPr id="222" name="Notebook"/>
            <p:cNvSpPr/>
            <p:nvPr/>
          </p:nvSpPr>
          <p:spPr>
            <a:xfrm>
              <a:off x="-2" y="-2"/>
              <a:ext cx="1672592" cy="936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A31D2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Microsoft New Tai Lue"/>
                  <a:ea typeface="Microsoft New Tai Lue"/>
                  <a:cs typeface="Microsoft New Tai Lue"/>
                  <a:sym typeface="Microsoft New Tai Lue"/>
                </a:defRPr>
              </a:pPr>
              <a:endParaRPr/>
            </a:p>
          </p:txBody>
        </p:sp>
        <p:sp>
          <p:nvSpPr>
            <p:cNvPr id="223" name="Shape"/>
            <p:cNvSpPr/>
            <p:nvPr/>
          </p:nvSpPr>
          <p:spPr>
            <a:xfrm>
              <a:off x="425747" y="152833"/>
              <a:ext cx="821094" cy="595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25" name="CONSULTATON"/>
          <p:cNvSpPr txBox="1"/>
          <p:nvPr/>
        </p:nvSpPr>
        <p:spPr>
          <a:xfrm>
            <a:off x="2130252" y="8584762"/>
            <a:ext cx="4807028" cy="10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CONSULTATON</a:t>
            </a:r>
          </a:p>
        </p:txBody>
      </p:sp>
      <p:sp>
        <p:nvSpPr>
          <p:cNvPr id="226" name="REFERRAL"/>
          <p:cNvSpPr txBox="1"/>
          <p:nvPr/>
        </p:nvSpPr>
        <p:spPr>
          <a:xfrm>
            <a:off x="7270273" y="9877807"/>
            <a:ext cx="4807027" cy="1078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REFERRAL</a:t>
            </a:r>
          </a:p>
        </p:txBody>
      </p:sp>
      <p:sp>
        <p:nvSpPr>
          <p:cNvPr id="227" name="MATCHMAKING"/>
          <p:cNvSpPr txBox="1"/>
          <p:nvPr/>
        </p:nvSpPr>
        <p:spPr>
          <a:xfrm>
            <a:off x="12392179" y="8584762"/>
            <a:ext cx="4807028" cy="10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MATCHMAKING</a:t>
            </a:r>
          </a:p>
        </p:txBody>
      </p:sp>
      <p:sp>
        <p:nvSpPr>
          <p:cNvPr id="228" name="COLLABORATION"/>
          <p:cNvSpPr txBox="1"/>
          <p:nvPr/>
        </p:nvSpPr>
        <p:spPr>
          <a:xfrm>
            <a:off x="17555252" y="9877807"/>
            <a:ext cx="4807028" cy="1078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 algn="ctr">
              <a:defRPr sz="2800" spc="31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>
              <a:defRPr sz="2600" b="1" spc="288">
                <a:latin typeface="+mj-lt"/>
                <a:ea typeface="+mj-ea"/>
                <a:cs typeface="+mj-cs"/>
                <a:sym typeface="Helvetica"/>
              </a:defRPr>
            </a:pPr>
            <a:r>
              <a:t>COLLABORATION</a:t>
            </a:r>
          </a:p>
        </p:txBody>
      </p:sp>
      <p:sp>
        <p:nvSpPr>
          <p:cNvPr id="229" name="Group 1"/>
          <p:cNvSpPr txBox="1"/>
          <p:nvPr/>
        </p:nvSpPr>
        <p:spPr>
          <a:xfrm>
            <a:off x="2118075" y="10472851"/>
            <a:ext cx="4932982" cy="1871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 algn="ctr">
              <a:lnSpc>
                <a:spcPct val="120000"/>
              </a:lnSpc>
              <a:defRPr sz="2400" spc="257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Discussion of data science questions, resulting in ideas, guidance, tips and analysis.</a:t>
            </a:r>
          </a:p>
          <a:p>
            <a:pPr algn="ctr">
              <a:lnSpc>
                <a:spcPts val="3000"/>
              </a:lnSpc>
              <a:defRPr sz="2600" spc="278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2100" b="1" spc="225"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230" name="Rectangle 19"/>
          <p:cNvSpPr/>
          <p:nvPr/>
        </p:nvSpPr>
        <p:spPr>
          <a:xfrm>
            <a:off x="0" y="6"/>
            <a:ext cx="24371300" cy="88662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pic>
        <p:nvPicPr>
          <p:cNvPr id="231" name="Picture 13" descr="Picture 13"/>
          <p:cNvPicPr>
            <a:picLocks noChangeAspect="1"/>
          </p:cNvPicPr>
          <p:nvPr/>
        </p:nvPicPr>
        <p:blipFill>
          <a:blip r:embed="rId2"/>
          <a:srcRect l="12042" t="11448" r="17198" b="13844"/>
          <a:stretch>
            <a:fillRect/>
          </a:stretch>
        </p:blipFill>
        <p:spPr>
          <a:xfrm>
            <a:off x="894290" y="169452"/>
            <a:ext cx="443813" cy="563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69" y="257111"/>
            <a:ext cx="6217158" cy="42517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TextBox 46"/>
          <p:cNvSpPr txBox="1"/>
          <p:nvPr/>
        </p:nvSpPr>
        <p:spPr>
          <a:xfrm>
            <a:off x="22599144" y="153506"/>
            <a:ext cx="695543" cy="57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sz="2800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05</a:t>
            </a:r>
          </a:p>
        </p:txBody>
      </p:sp>
      <p:sp>
        <p:nvSpPr>
          <p:cNvPr id="234" name="TextBox 6"/>
          <p:cNvSpPr txBox="1"/>
          <p:nvPr/>
        </p:nvSpPr>
        <p:spPr>
          <a:xfrm>
            <a:off x="23325910" y="610540"/>
            <a:ext cx="336805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7</a:t>
            </a:r>
          </a:p>
        </p:txBody>
      </p:sp>
      <p:sp>
        <p:nvSpPr>
          <p:cNvPr id="235" name="Group 1"/>
          <p:cNvSpPr txBox="1"/>
          <p:nvPr/>
        </p:nvSpPr>
        <p:spPr>
          <a:xfrm>
            <a:off x="7311712" y="8080679"/>
            <a:ext cx="4932982" cy="3254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>
            <a:lvl1pPr algn="ctr">
              <a:lnSpc>
                <a:spcPct val="120000"/>
              </a:lnSpc>
              <a:defRPr sz="2400" spc="257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Discussion of data science questions, resulting in referral to other data lab.</a:t>
            </a:r>
            <a:endParaRPr sz="2100" b="1" spc="225"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236" name="Group 1"/>
          <p:cNvSpPr txBox="1"/>
          <p:nvPr/>
        </p:nvSpPr>
        <p:spPr>
          <a:xfrm>
            <a:off x="12338991" y="10472851"/>
            <a:ext cx="4913403" cy="2414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 algn="ctr">
              <a:lnSpc>
                <a:spcPct val="120000"/>
              </a:lnSpc>
              <a:defRPr sz="2400" spc="257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Connection of researchers with common interests, and complementary skills for collaboration.</a:t>
            </a:r>
          </a:p>
          <a:p>
            <a:pPr algn="ctr">
              <a:lnSpc>
                <a:spcPts val="3000"/>
              </a:lnSpc>
              <a:defRPr sz="2600" spc="278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2100" b="1" spc="225"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237" name="Group 1"/>
          <p:cNvSpPr txBox="1"/>
          <p:nvPr/>
        </p:nvSpPr>
        <p:spPr>
          <a:xfrm>
            <a:off x="17346691" y="7769377"/>
            <a:ext cx="5058934" cy="2414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pPr algn="ctr">
              <a:lnSpc>
                <a:spcPct val="120000"/>
              </a:lnSpc>
              <a:defRPr sz="2400" spc="257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Collaboration with HeaDS Data Lab (agreement on payment and/or co-authorships before-hand).</a:t>
            </a:r>
          </a:p>
          <a:p>
            <a:pPr algn="ctr">
              <a:lnSpc>
                <a:spcPts val="3000"/>
              </a:lnSpc>
              <a:defRPr sz="2600" spc="278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2100" b="1" spc="225"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Box 6"/>
          <p:cNvSpPr txBox="1">
            <a:spLocks noGrp="1"/>
          </p:cNvSpPr>
          <p:nvPr>
            <p:ph type="sldNum" sz="quarter" idx="4294967295"/>
          </p:nvPr>
        </p:nvSpPr>
        <p:spPr>
          <a:xfrm>
            <a:off x="23325910" y="61054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1" tIns="91421" rIns="91421" bIns="91421" anchor="t"/>
          <a:lstStyle>
            <a:lvl1pPr algn="ctr"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40" name="RESEARCH"/>
          <p:cNvSpPr txBox="1"/>
          <p:nvPr/>
        </p:nvSpPr>
        <p:spPr>
          <a:xfrm>
            <a:off x="13422478" y="220943"/>
            <a:ext cx="3225933" cy="637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RESEARCH</a:t>
            </a:r>
          </a:p>
        </p:txBody>
      </p:sp>
      <p:grpSp>
        <p:nvGrpSpPr>
          <p:cNvPr id="250" name="Group"/>
          <p:cNvGrpSpPr/>
          <p:nvPr/>
        </p:nvGrpSpPr>
        <p:grpSpPr>
          <a:xfrm>
            <a:off x="1188829" y="5476630"/>
            <a:ext cx="8556763" cy="7131850"/>
            <a:chOff x="0" y="0"/>
            <a:chExt cx="8556761" cy="7131848"/>
          </a:xfrm>
        </p:grpSpPr>
        <p:sp>
          <p:nvSpPr>
            <p:cNvPr id="241" name="Freeform 8"/>
            <p:cNvSpPr/>
            <p:nvPr/>
          </p:nvSpPr>
          <p:spPr>
            <a:xfrm>
              <a:off x="1433834" y="3842358"/>
              <a:ext cx="5728228" cy="176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437397">
                <a:alpha val="639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2" name="Freeform 9"/>
            <p:cNvSpPr/>
            <p:nvPr/>
          </p:nvSpPr>
          <p:spPr>
            <a:xfrm>
              <a:off x="2141858" y="5402061"/>
              <a:ext cx="4319298" cy="172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728" y="14211"/>
                    <a:pt x="2728" y="14211"/>
                    <a:pt x="2728" y="14211"/>
                  </a:cubicBezTo>
                  <a:cubicBezTo>
                    <a:pt x="2773" y="14324"/>
                    <a:pt x="2773" y="14438"/>
                    <a:pt x="2817" y="14552"/>
                  </a:cubicBezTo>
                  <a:cubicBezTo>
                    <a:pt x="3130" y="16371"/>
                    <a:pt x="3130" y="16371"/>
                    <a:pt x="3130" y="16371"/>
                  </a:cubicBezTo>
                  <a:cubicBezTo>
                    <a:pt x="4159" y="19326"/>
                    <a:pt x="7245" y="21600"/>
                    <a:pt x="10778" y="21600"/>
                  </a:cubicBezTo>
                  <a:cubicBezTo>
                    <a:pt x="14311" y="21600"/>
                    <a:pt x="17396" y="19326"/>
                    <a:pt x="18425" y="16371"/>
                  </a:cubicBezTo>
                  <a:cubicBezTo>
                    <a:pt x="18783" y="14552"/>
                    <a:pt x="18783" y="14552"/>
                    <a:pt x="18783" y="14552"/>
                  </a:cubicBezTo>
                  <a:cubicBezTo>
                    <a:pt x="18827" y="14438"/>
                    <a:pt x="18827" y="14324"/>
                    <a:pt x="18827" y="14211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543" y="2956"/>
                    <a:pt x="15116" y="4661"/>
                    <a:pt x="10778" y="4661"/>
                  </a:cubicBezTo>
                  <a:cubicBezTo>
                    <a:pt x="6440" y="4661"/>
                    <a:pt x="2012" y="2956"/>
                    <a:pt x="0" y="0"/>
                  </a:cubicBezTo>
                  <a:close/>
                </a:path>
              </a:pathLst>
            </a:custGeom>
            <a:solidFill>
              <a:srgbClr val="A66418">
                <a:alpha val="583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3" name="Freeform 11"/>
            <p:cNvSpPr/>
            <p:nvPr/>
          </p:nvSpPr>
          <p:spPr>
            <a:xfrm>
              <a:off x="46251" y="773622"/>
              <a:ext cx="8510511" cy="1802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4" name="Freeform 13"/>
            <p:cNvSpPr/>
            <p:nvPr/>
          </p:nvSpPr>
          <p:spPr>
            <a:xfrm>
              <a:off x="736484" y="2304369"/>
              <a:ext cx="7122928" cy="1794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D698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5" name="Oval 14"/>
            <p:cNvSpPr/>
            <p:nvPr/>
          </p:nvSpPr>
          <p:spPr>
            <a:xfrm>
              <a:off x="0" y="0"/>
              <a:ext cx="8510510" cy="1088458"/>
            </a:xfrm>
            <a:prstGeom prst="ellipse">
              <a:avLst/>
            </a:prstGeom>
            <a:solidFill>
              <a:srgbClr val="435368">
                <a:alpha val="871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6" name="COURSES"/>
            <p:cNvSpPr txBox="1"/>
            <p:nvPr/>
          </p:nvSpPr>
          <p:spPr>
            <a:xfrm>
              <a:off x="1951774" y="1529797"/>
              <a:ext cx="4653212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COURSES</a:t>
              </a:r>
            </a:p>
          </p:txBody>
        </p:sp>
        <p:sp>
          <p:nvSpPr>
            <p:cNvPr id="247" name="WORKSHOPS"/>
            <p:cNvSpPr txBox="1"/>
            <p:nvPr/>
          </p:nvSpPr>
          <p:spPr>
            <a:xfrm>
              <a:off x="1971342" y="3158509"/>
              <a:ext cx="4653212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WORKSHOPS</a:t>
              </a:r>
            </a:p>
          </p:txBody>
        </p:sp>
        <p:sp>
          <p:nvSpPr>
            <p:cNvPr id="248" name="SEMINARS"/>
            <p:cNvSpPr txBox="1"/>
            <p:nvPr/>
          </p:nvSpPr>
          <p:spPr>
            <a:xfrm>
              <a:off x="1983126" y="4685622"/>
              <a:ext cx="4653212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SEMINARS</a:t>
              </a:r>
            </a:p>
          </p:txBody>
        </p:sp>
        <p:sp>
          <p:nvSpPr>
            <p:cNvPr id="249" name="CONFERENCES"/>
            <p:cNvSpPr txBox="1"/>
            <p:nvPr/>
          </p:nvSpPr>
          <p:spPr>
            <a:xfrm>
              <a:off x="2006695" y="6123835"/>
              <a:ext cx="4653212" cy="485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600" b="1" spc="288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CONFERENCES</a:t>
              </a:r>
            </a:p>
          </p:txBody>
        </p:sp>
      </p:grpSp>
      <p:sp>
        <p:nvSpPr>
          <p:cNvPr id="251" name="Group 1"/>
          <p:cNvSpPr txBox="1"/>
          <p:nvPr/>
        </p:nvSpPr>
        <p:spPr>
          <a:xfrm>
            <a:off x="11141895" y="4531242"/>
            <a:ext cx="10317922" cy="108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sz="2800" b="1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661736" indent="-280734">
              <a:lnSpc>
                <a:spcPts val="4000"/>
              </a:lnSpc>
              <a:buSzPct val="100000"/>
              <a:buChar char="•"/>
              <a:defRPr sz="2800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2pPr>
          </a:lstStyle>
          <a:p>
            <a:r>
              <a:t>Course Coordination:</a:t>
            </a:r>
          </a:p>
          <a:p>
            <a:pPr lvl="1"/>
            <a:r>
              <a:t>Python Tsunami, Spring 2021 (two times).</a:t>
            </a:r>
          </a:p>
        </p:txBody>
      </p:sp>
      <p:sp>
        <p:nvSpPr>
          <p:cNvPr id="252" name="Rectangle"/>
          <p:cNvSpPr/>
          <p:nvPr/>
        </p:nvSpPr>
        <p:spPr>
          <a:xfrm>
            <a:off x="5378448" y="4845136"/>
            <a:ext cx="5357754" cy="58035"/>
          </a:xfrm>
          <a:prstGeom prst="rect">
            <a:avLst/>
          </a:prstGeom>
          <a:solidFill>
            <a:srgbClr val="525067"/>
          </a:solidFill>
          <a:ln w="12700">
            <a:solidFill>
              <a:srgbClr val="525067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3" name="Arrow"/>
          <p:cNvSpPr/>
          <p:nvPr/>
        </p:nvSpPr>
        <p:spPr>
          <a:xfrm rot="16200000" flipH="1">
            <a:off x="4836674" y="5330330"/>
            <a:ext cx="1144392" cy="196440"/>
          </a:xfrm>
          <a:prstGeom prst="rightArrow">
            <a:avLst>
              <a:gd name="adj1" fmla="val 31158"/>
              <a:gd name="adj2" fmla="val 68954"/>
            </a:avLst>
          </a:prstGeom>
          <a:solidFill>
            <a:srgbClr val="525067"/>
          </a:solidFill>
          <a:ln w="12700">
            <a:solidFill>
              <a:srgbClr val="525067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4" name="Rectangle 19"/>
          <p:cNvSpPr/>
          <p:nvPr/>
        </p:nvSpPr>
        <p:spPr>
          <a:xfrm>
            <a:off x="0" y="6"/>
            <a:ext cx="24371300" cy="88662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latin typeface="Microsoft New Tai Lue"/>
                <a:ea typeface="Microsoft New Tai Lue"/>
                <a:cs typeface="Microsoft New Tai Lue"/>
                <a:sym typeface="Microsoft New Tai Lue"/>
              </a:defRPr>
            </a:pPr>
            <a:endParaRPr/>
          </a:p>
        </p:txBody>
      </p:sp>
      <p:pic>
        <p:nvPicPr>
          <p:cNvPr id="255" name="Picture 13" descr="Picture 13"/>
          <p:cNvPicPr>
            <a:picLocks noChangeAspect="1"/>
          </p:cNvPicPr>
          <p:nvPr/>
        </p:nvPicPr>
        <p:blipFill>
          <a:blip r:embed="rId2"/>
          <a:srcRect l="12042" t="11448" r="17198" b="13844"/>
          <a:stretch>
            <a:fillRect/>
          </a:stretch>
        </p:blipFill>
        <p:spPr>
          <a:xfrm>
            <a:off x="894290" y="169452"/>
            <a:ext cx="443813" cy="563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69" y="257111"/>
            <a:ext cx="6217158" cy="42517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TextBox 46"/>
          <p:cNvSpPr txBox="1"/>
          <p:nvPr/>
        </p:nvSpPr>
        <p:spPr>
          <a:xfrm>
            <a:off x="22599144" y="153506"/>
            <a:ext cx="695543" cy="57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sz="2800" spc="300">
                <a:solidFill>
                  <a:srgbClr val="73757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06</a:t>
            </a:r>
          </a:p>
        </p:txBody>
      </p:sp>
      <p:sp>
        <p:nvSpPr>
          <p:cNvPr id="258" name="TextBox 6"/>
          <p:cNvSpPr txBox="1"/>
          <p:nvPr/>
        </p:nvSpPr>
        <p:spPr>
          <a:xfrm>
            <a:off x="23325910" y="610540"/>
            <a:ext cx="336805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9</a:t>
            </a:r>
          </a:p>
        </p:txBody>
      </p:sp>
      <p:grpSp>
        <p:nvGrpSpPr>
          <p:cNvPr id="261" name="Group 11"/>
          <p:cNvGrpSpPr/>
          <p:nvPr/>
        </p:nvGrpSpPr>
        <p:grpSpPr>
          <a:xfrm>
            <a:off x="1396999" y="2006599"/>
            <a:ext cx="19032627" cy="1742438"/>
            <a:chOff x="0" y="0"/>
            <a:chExt cx="19032625" cy="1742436"/>
          </a:xfrm>
        </p:grpSpPr>
        <p:sp>
          <p:nvSpPr>
            <p:cNvPr id="259" name="TextBox 12"/>
            <p:cNvSpPr txBox="1"/>
            <p:nvPr/>
          </p:nvSpPr>
          <p:spPr>
            <a:xfrm>
              <a:off x="-1" y="0"/>
              <a:ext cx="19032627" cy="174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5400" spc="600">
                  <a:solidFill>
                    <a:srgbClr val="2B2C2B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  <a:p>
              <a:pPr>
                <a:defRPr sz="5400" spc="600">
                  <a:solidFill>
                    <a:srgbClr val="2B2C2B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DATA SCIENCE LAB - COURSES</a:t>
              </a:r>
            </a:p>
          </p:txBody>
        </p:sp>
        <p:sp>
          <p:nvSpPr>
            <p:cNvPr id="260" name="TextBox 13"/>
            <p:cNvSpPr txBox="1"/>
            <p:nvPr/>
          </p:nvSpPr>
          <p:spPr>
            <a:xfrm>
              <a:off x="35235" y="223455"/>
              <a:ext cx="9235647" cy="678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1400" spc="7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CENTER FOR HEALTH DATA SCIENCE</a:t>
              </a:r>
            </a:p>
          </p:txBody>
        </p:sp>
      </p:grpSp>
      <p:grpSp>
        <p:nvGrpSpPr>
          <p:cNvPr id="268" name="Group"/>
          <p:cNvGrpSpPr/>
          <p:nvPr/>
        </p:nvGrpSpPr>
        <p:grpSpPr>
          <a:xfrm>
            <a:off x="21697689" y="4801268"/>
            <a:ext cx="1397786" cy="1395736"/>
            <a:chOff x="0" y="-76200"/>
            <a:chExt cx="1397785" cy="1395735"/>
          </a:xfrm>
        </p:grpSpPr>
        <p:sp>
          <p:nvSpPr>
            <p:cNvPr id="262" name="Oval 7"/>
            <p:cNvSpPr/>
            <p:nvPr/>
          </p:nvSpPr>
          <p:spPr>
            <a:xfrm rot="16200000">
              <a:off x="1025" y="-77226"/>
              <a:ext cx="1395736" cy="1397786"/>
            </a:xfrm>
            <a:prstGeom prst="ellipse">
              <a:avLst/>
            </a:pr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267" name="Group"/>
            <p:cNvGrpSpPr/>
            <p:nvPr/>
          </p:nvGrpSpPr>
          <p:grpSpPr>
            <a:xfrm>
              <a:off x="187016" y="167732"/>
              <a:ext cx="1021705" cy="1060272"/>
              <a:chOff x="69" y="0"/>
              <a:chExt cx="1021703" cy="1060271"/>
            </a:xfrm>
          </p:grpSpPr>
          <p:sp>
            <p:nvSpPr>
              <p:cNvPr id="263" name="Shape"/>
              <p:cNvSpPr/>
              <p:nvPr/>
            </p:nvSpPr>
            <p:spPr>
              <a:xfrm>
                <a:off x="69" y="0"/>
                <a:ext cx="741474" cy="722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588" extrusionOk="0">
                    <a:moveTo>
                      <a:pt x="8130" y="7120"/>
                    </a:moveTo>
                    <a:lnTo>
                      <a:pt x="8056" y="5062"/>
                    </a:lnTo>
                    <a:cubicBezTo>
                      <a:pt x="8043" y="4703"/>
                      <a:pt x="8069" y="4343"/>
                      <a:pt x="8132" y="3990"/>
                    </a:cubicBezTo>
                    <a:cubicBezTo>
                      <a:pt x="8281" y="3163"/>
                      <a:pt x="8633" y="2386"/>
                      <a:pt x="9180" y="1761"/>
                    </a:cubicBezTo>
                    <a:cubicBezTo>
                      <a:pt x="9609" y="1272"/>
                      <a:pt x="10144" y="893"/>
                      <a:pt x="10743" y="655"/>
                    </a:cubicBezTo>
                    <a:cubicBezTo>
                      <a:pt x="11322" y="461"/>
                      <a:pt x="11913" y="310"/>
                      <a:pt x="12513" y="201"/>
                    </a:cubicBezTo>
                    <a:cubicBezTo>
                      <a:pt x="13175" y="82"/>
                      <a:pt x="13846" y="15"/>
                      <a:pt x="14518" y="3"/>
                    </a:cubicBezTo>
                    <a:cubicBezTo>
                      <a:pt x="15265" y="-12"/>
                      <a:pt x="16011" y="34"/>
                      <a:pt x="16750" y="141"/>
                    </a:cubicBezTo>
                    <a:cubicBezTo>
                      <a:pt x="17528" y="252"/>
                      <a:pt x="18294" y="431"/>
                      <a:pt x="19043" y="673"/>
                    </a:cubicBezTo>
                    <a:cubicBezTo>
                      <a:pt x="19487" y="825"/>
                      <a:pt x="19899" y="1061"/>
                      <a:pt x="20257" y="1370"/>
                    </a:cubicBezTo>
                    <a:cubicBezTo>
                      <a:pt x="20850" y="1881"/>
                      <a:pt x="21273" y="2568"/>
                      <a:pt x="21470" y="3337"/>
                    </a:cubicBezTo>
                    <a:cubicBezTo>
                      <a:pt x="21543" y="3622"/>
                      <a:pt x="21584" y="3914"/>
                      <a:pt x="21591" y="4209"/>
                    </a:cubicBezTo>
                    <a:lnTo>
                      <a:pt x="21549" y="10982"/>
                    </a:lnTo>
                    <a:cubicBezTo>
                      <a:pt x="21543" y="11398"/>
                      <a:pt x="21540" y="11813"/>
                      <a:pt x="21539" y="12228"/>
                    </a:cubicBezTo>
                    <a:cubicBezTo>
                      <a:pt x="21539" y="12641"/>
                      <a:pt x="21540" y="13057"/>
                      <a:pt x="21447" y="13459"/>
                    </a:cubicBezTo>
                    <a:cubicBezTo>
                      <a:pt x="21340" y="13922"/>
                      <a:pt x="21113" y="14346"/>
                      <a:pt x="20789" y="14687"/>
                    </a:cubicBezTo>
                    <a:cubicBezTo>
                      <a:pt x="20517" y="14965"/>
                      <a:pt x="20190" y="15179"/>
                      <a:pt x="19830" y="15315"/>
                    </a:cubicBezTo>
                    <a:cubicBezTo>
                      <a:pt x="19488" y="15444"/>
                      <a:pt x="19125" y="15500"/>
                      <a:pt x="18762" y="15479"/>
                    </a:cubicBezTo>
                    <a:cubicBezTo>
                      <a:pt x="17599" y="15486"/>
                      <a:pt x="16436" y="15492"/>
                      <a:pt x="15273" y="15497"/>
                    </a:cubicBezTo>
                    <a:cubicBezTo>
                      <a:pt x="14408" y="15501"/>
                      <a:pt x="13543" y="15505"/>
                      <a:pt x="12678" y="15509"/>
                    </a:cubicBezTo>
                    <a:lnTo>
                      <a:pt x="10309" y="15578"/>
                    </a:lnTo>
                    <a:cubicBezTo>
                      <a:pt x="9682" y="15658"/>
                      <a:pt x="9094" y="15933"/>
                      <a:pt x="8626" y="16368"/>
                    </a:cubicBezTo>
                    <a:cubicBezTo>
                      <a:pt x="7962" y="16983"/>
                      <a:pt x="7588" y="17861"/>
                      <a:pt x="7599" y="18779"/>
                    </a:cubicBezTo>
                    <a:lnTo>
                      <a:pt x="7569" y="21583"/>
                    </a:lnTo>
                    <a:lnTo>
                      <a:pt x="4224" y="21588"/>
                    </a:lnTo>
                    <a:cubicBezTo>
                      <a:pt x="3667" y="21553"/>
                      <a:pt x="3122" y="21399"/>
                      <a:pt x="2625" y="21136"/>
                    </a:cubicBezTo>
                    <a:cubicBezTo>
                      <a:pt x="2142" y="20880"/>
                      <a:pt x="1714" y="20526"/>
                      <a:pt x="1367" y="20095"/>
                    </a:cubicBezTo>
                    <a:cubicBezTo>
                      <a:pt x="1054" y="19664"/>
                      <a:pt x="790" y="19197"/>
                      <a:pt x="580" y="18704"/>
                    </a:cubicBezTo>
                    <a:cubicBezTo>
                      <a:pt x="341" y="18141"/>
                      <a:pt x="175" y="17548"/>
                      <a:pt x="87" y="16941"/>
                    </a:cubicBezTo>
                    <a:cubicBezTo>
                      <a:pt x="19" y="16376"/>
                      <a:pt x="-9" y="15807"/>
                      <a:pt x="2" y="15238"/>
                    </a:cubicBezTo>
                    <a:cubicBezTo>
                      <a:pt x="13" y="14641"/>
                      <a:pt x="67" y="14045"/>
                      <a:pt x="164" y="13456"/>
                    </a:cubicBezTo>
                    <a:cubicBezTo>
                      <a:pt x="253" y="12859"/>
                      <a:pt x="428" y="12279"/>
                      <a:pt x="682" y="11735"/>
                    </a:cubicBezTo>
                    <a:cubicBezTo>
                      <a:pt x="928" y="11206"/>
                      <a:pt x="1248" y="10717"/>
                      <a:pt x="1630" y="10281"/>
                    </a:cubicBezTo>
                    <a:cubicBezTo>
                      <a:pt x="1919" y="9998"/>
                      <a:pt x="2256" y="9769"/>
                      <a:pt x="2623" y="9606"/>
                    </a:cubicBezTo>
                    <a:cubicBezTo>
                      <a:pt x="3035" y="9422"/>
                      <a:pt x="3479" y="9324"/>
                      <a:pt x="3929" y="9317"/>
                    </a:cubicBezTo>
                    <a:cubicBezTo>
                      <a:pt x="4908" y="9263"/>
                      <a:pt x="5888" y="9231"/>
                      <a:pt x="6868" y="9223"/>
                    </a:cubicBezTo>
                    <a:cubicBezTo>
                      <a:pt x="7823" y="9215"/>
                      <a:pt x="8778" y="9229"/>
                      <a:pt x="9733" y="9265"/>
                    </a:cubicBezTo>
                    <a:lnTo>
                      <a:pt x="15129" y="9215"/>
                    </a:lnTo>
                    <a:lnTo>
                      <a:pt x="15119" y="7108"/>
                    </a:lnTo>
                    <a:lnTo>
                      <a:pt x="8130" y="712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4" name="Shape"/>
              <p:cNvSpPr/>
              <p:nvPr/>
            </p:nvSpPr>
            <p:spPr>
              <a:xfrm rot="10800000">
                <a:off x="280299" y="337464"/>
                <a:ext cx="741474" cy="722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588" extrusionOk="0">
                    <a:moveTo>
                      <a:pt x="8130" y="7120"/>
                    </a:moveTo>
                    <a:lnTo>
                      <a:pt x="8056" y="5062"/>
                    </a:lnTo>
                    <a:cubicBezTo>
                      <a:pt x="8043" y="4703"/>
                      <a:pt x="8069" y="4343"/>
                      <a:pt x="8132" y="3990"/>
                    </a:cubicBezTo>
                    <a:cubicBezTo>
                      <a:pt x="8281" y="3163"/>
                      <a:pt x="8633" y="2386"/>
                      <a:pt x="9180" y="1761"/>
                    </a:cubicBezTo>
                    <a:cubicBezTo>
                      <a:pt x="9609" y="1272"/>
                      <a:pt x="10144" y="893"/>
                      <a:pt x="10743" y="655"/>
                    </a:cubicBezTo>
                    <a:cubicBezTo>
                      <a:pt x="11322" y="461"/>
                      <a:pt x="11913" y="310"/>
                      <a:pt x="12513" y="201"/>
                    </a:cubicBezTo>
                    <a:cubicBezTo>
                      <a:pt x="13175" y="82"/>
                      <a:pt x="13846" y="15"/>
                      <a:pt x="14518" y="3"/>
                    </a:cubicBezTo>
                    <a:cubicBezTo>
                      <a:pt x="15265" y="-12"/>
                      <a:pt x="16011" y="34"/>
                      <a:pt x="16750" y="141"/>
                    </a:cubicBezTo>
                    <a:cubicBezTo>
                      <a:pt x="17528" y="252"/>
                      <a:pt x="18294" y="431"/>
                      <a:pt x="19043" y="673"/>
                    </a:cubicBezTo>
                    <a:cubicBezTo>
                      <a:pt x="19487" y="825"/>
                      <a:pt x="19899" y="1061"/>
                      <a:pt x="20257" y="1370"/>
                    </a:cubicBezTo>
                    <a:cubicBezTo>
                      <a:pt x="20850" y="1881"/>
                      <a:pt x="21273" y="2568"/>
                      <a:pt x="21470" y="3337"/>
                    </a:cubicBezTo>
                    <a:cubicBezTo>
                      <a:pt x="21543" y="3622"/>
                      <a:pt x="21584" y="3914"/>
                      <a:pt x="21591" y="4209"/>
                    </a:cubicBezTo>
                    <a:lnTo>
                      <a:pt x="21549" y="10982"/>
                    </a:lnTo>
                    <a:cubicBezTo>
                      <a:pt x="21543" y="11398"/>
                      <a:pt x="21540" y="11813"/>
                      <a:pt x="21539" y="12228"/>
                    </a:cubicBezTo>
                    <a:cubicBezTo>
                      <a:pt x="21539" y="12641"/>
                      <a:pt x="21540" y="13057"/>
                      <a:pt x="21447" y="13459"/>
                    </a:cubicBezTo>
                    <a:cubicBezTo>
                      <a:pt x="21340" y="13922"/>
                      <a:pt x="21113" y="14346"/>
                      <a:pt x="20789" y="14687"/>
                    </a:cubicBezTo>
                    <a:cubicBezTo>
                      <a:pt x="20517" y="14965"/>
                      <a:pt x="20190" y="15179"/>
                      <a:pt x="19830" y="15315"/>
                    </a:cubicBezTo>
                    <a:cubicBezTo>
                      <a:pt x="19488" y="15444"/>
                      <a:pt x="19125" y="15500"/>
                      <a:pt x="18762" y="15479"/>
                    </a:cubicBezTo>
                    <a:cubicBezTo>
                      <a:pt x="17599" y="15486"/>
                      <a:pt x="16436" y="15492"/>
                      <a:pt x="15273" y="15497"/>
                    </a:cubicBezTo>
                    <a:cubicBezTo>
                      <a:pt x="14408" y="15501"/>
                      <a:pt x="13543" y="15505"/>
                      <a:pt x="12678" y="15509"/>
                    </a:cubicBezTo>
                    <a:lnTo>
                      <a:pt x="10309" y="15578"/>
                    </a:lnTo>
                    <a:cubicBezTo>
                      <a:pt x="9676" y="15635"/>
                      <a:pt x="9082" y="15914"/>
                      <a:pt x="8626" y="16368"/>
                    </a:cubicBezTo>
                    <a:cubicBezTo>
                      <a:pt x="8265" y="16726"/>
                      <a:pt x="8012" y="17172"/>
                      <a:pt x="7841" y="17646"/>
                    </a:cubicBezTo>
                    <a:cubicBezTo>
                      <a:pt x="7712" y="18003"/>
                      <a:pt x="7629" y="18376"/>
                      <a:pt x="7570" y="18753"/>
                    </a:cubicBezTo>
                    <a:cubicBezTo>
                      <a:pt x="7509" y="19146"/>
                      <a:pt x="7473" y="19542"/>
                      <a:pt x="7462" y="19939"/>
                    </a:cubicBezTo>
                    <a:lnTo>
                      <a:pt x="7472" y="21578"/>
                    </a:lnTo>
                    <a:lnTo>
                      <a:pt x="4224" y="21588"/>
                    </a:lnTo>
                    <a:cubicBezTo>
                      <a:pt x="3667" y="21553"/>
                      <a:pt x="3122" y="21399"/>
                      <a:pt x="2625" y="21136"/>
                    </a:cubicBezTo>
                    <a:cubicBezTo>
                      <a:pt x="2142" y="20880"/>
                      <a:pt x="1714" y="20526"/>
                      <a:pt x="1367" y="20095"/>
                    </a:cubicBezTo>
                    <a:cubicBezTo>
                      <a:pt x="1054" y="19664"/>
                      <a:pt x="790" y="19197"/>
                      <a:pt x="580" y="18704"/>
                    </a:cubicBezTo>
                    <a:cubicBezTo>
                      <a:pt x="341" y="18141"/>
                      <a:pt x="175" y="17548"/>
                      <a:pt x="87" y="16941"/>
                    </a:cubicBezTo>
                    <a:cubicBezTo>
                      <a:pt x="19" y="16376"/>
                      <a:pt x="-9" y="15807"/>
                      <a:pt x="2" y="15238"/>
                    </a:cubicBezTo>
                    <a:cubicBezTo>
                      <a:pt x="13" y="14641"/>
                      <a:pt x="67" y="14045"/>
                      <a:pt x="164" y="13456"/>
                    </a:cubicBezTo>
                    <a:cubicBezTo>
                      <a:pt x="259" y="12860"/>
                      <a:pt x="433" y="12281"/>
                      <a:pt x="682" y="11735"/>
                    </a:cubicBezTo>
                    <a:cubicBezTo>
                      <a:pt x="938" y="11173"/>
                      <a:pt x="1270" y="10652"/>
                      <a:pt x="1669" y="10187"/>
                    </a:cubicBezTo>
                    <a:cubicBezTo>
                      <a:pt x="1957" y="9946"/>
                      <a:pt x="2279" y="9750"/>
                      <a:pt x="2623" y="9606"/>
                    </a:cubicBezTo>
                    <a:cubicBezTo>
                      <a:pt x="3038" y="9431"/>
                      <a:pt x="3480" y="9334"/>
                      <a:pt x="3929" y="9317"/>
                    </a:cubicBezTo>
                    <a:cubicBezTo>
                      <a:pt x="4908" y="9263"/>
                      <a:pt x="5888" y="9231"/>
                      <a:pt x="6868" y="9223"/>
                    </a:cubicBezTo>
                    <a:cubicBezTo>
                      <a:pt x="7823" y="9215"/>
                      <a:pt x="8778" y="9229"/>
                      <a:pt x="9733" y="9265"/>
                    </a:cubicBezTo>
                    <a:lnTo>
                      <a:pt x="15129" y="9215"/>
                    </a:lnTo>
                    <a:lnTo>
                      <a:pt x="15119" y="7108"/>
                    </a:lnTo>
                    <a:lnTo>
                      <a:pt x="8130" y="712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5" name="Circle"/>
              <p:cNvSpPr/>
              <p:nvPr/>
            </p:nvSpPr>
            <p:spPr>
              <a:xfrm>
                <a:off x="377154" y="53701"/>
                <a:ext cx="90372" cy="90372"/>
              </a:xfrm>
              <a:prstGeom prst="ellipse">
                <a:avLst/>
              </a:prstGeom>
              <a:solidFill>
                <a:srgbClr val="89A8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6" name="Circle"/>
              <p:cNvSpPr/>
              <p:nvPr/>
            </p:nvSpPr>
            <p:spPr>
              <a:xfrm>
                <a:off x="565844" y="904620"/>
                <a:ext cx="90372" cy="90373"/>
              </a:xfrm>
              <a:prstGeom prst="ellipse">
                <a:avLst/>
              </a:prstGeom>
              <a:solidFill>
                <a:srgbClr val="89A8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</p:grpSp>
      <p:grpSp>
        <p:nvGrpSpPr>
          <p:cNvPr id="274" name="Group"/>
          <p:cNvGrpSpPr/>
          <p:nvPr/>
        </p:nvGrpSpPr>
        <p:grpSpPr>
          <a:xfrm>
            <a:off x="11155985" y="6095954"/>
            <a:ext cx="11997744" cy="2084162"/>
            <a:chOff x="0" y="0"/>
            <a:chExt cx="11997742" cy="2084160"/>
          </a:xfrm>
        </p:grpSpPr>
        <p:grpSp>
          <p:nvGrpSpPr>
            <p:cNvPr id="272" name="Group"/>
            <p:cNvGrpSpPr/>
            <p:nvPr/>
          </p:nvGrpSpPr>
          <p:grpSpPr>
            <a:xfrm>
              <a:off x="10458050" y="354375"/>
              <a:ext cx="1539693" cy="1729786"/>
              <a:chOff x="0" y="0"/>
              <a:chExt cx="1539692" cy="1729784"/>
            </a:xfrm>
          </p:grpSpPr>
          <p:sp>
            <p:nvSpPr>
              <p:cNvPr id="269" name="Oval"/>
              <p:cNvSpPr/>
              <p:nvPr/>
            </p:nvSpPr>
            <p:spPr>
              <a:xfrm>
                <a:off x="-1" y="110524"/>
                <a:ext cx="1498836" cy="940147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081920">
                        <a:alpha val="79895"/>
                      </a:srgb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0" name="Oval"/>
              <p:cNvSpPr/>
              <p:nvPr/>
            </p:nvSpPr>
            <p:spPr>
              <a:xfrm>
                <a:off x="442318" y="325192"/>
                <a:ext cx="998563" cy="63748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1" name="R"/>
              <p:cNvSpPr txBox="1"/>
              <p:nvPr/>
            </p:nvSpPr>
            <p:spPr>
              <a:xfrm>
                <a:off x="550845" y="0"/>
                <a:ext cx="988848" cy="17297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7500" b="1">
                    <a:solidFill>
                      <a:srgbClr val="20444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  <p:sp>
          <p:nvSpPr>
            <p:cNvPr id="273" name="Group 1"/>
            <p:cNvSpPr/>
            <p:nvPr/>
          </p:nvSpPr>
          <p:spPr>
            <a:xfrm>
              <a:off x="0" y="0"/>
              <a:ext cx="10317922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R courses:</a:t>
              </a:r>
            </a:p>
            <a:p>
              <a:pPr marL="661736" lvl="1" indent="-280734">
                <a:lnSpc>
                  <a:spcPts val="4000"/>
                </a:lnSpc>
                <a:buSzPct val="100000"/>
                <a:buChar char="•"/>
                <a:defRPr sz="2800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From Excel to R (module 1) - Right now!</a:t>
              </a:r>
              <a:endParaRPr b="1"/>
            </a:p>
            <a:p>
              <a:pPr marL="661736" lvl="1" indent="-280734">
                <a:lnSpc>
                  <a:spcPts val="4000"/>
                </a:lnSpc>
                <a:buSzPct val="100000"/>
                <a:buChar char="•"/>
                <a:defRPr sz="2800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More R modules in collaboration biostatistics.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11155985" y="8022723"/>
            <a:ext cx="11939589" cy="1345181"/>
            <a:chOff x="0" y="0"/>
            <a:chExt cx="11939587" cy="1345179"/>
          </a:xfrm>
        </p:grpSpPr>
        <p:pic>
          <p:nvPicPr>
            <p:cNvPr id="275" name="github-mark.png" descr="github-mark.png"/>
            <p:cNvPicPr>
              <a:picLocks/>
            </p:cNvPicPr>
            <p:nvPr/>
          </p:nvPicPr>
          <p:blipFill>
            <a:blip r:embed="rId4"/>
            <a:srcRect l="23538" r="22429"/>
            <a:stretch>
              <a:fillRect/>
            </a:stretch>
          </p:blipFill>
          <p:spPr>
            <a:xfrm>
              <a:off x="10541699" y="0"/>
              <a:ext cx="1397889" cy="1345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6" name="Group 1"/>
            <p:cNvSpPr/>
            <p:nvPr/>
          </p:nvSpPr>
          <p:spPr>
            <a:xfrm>
              <a:off x="0" y="247422"/>
              <a:ext cx="1031792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  <a:lvl2pPr marL="661736" indent="-280734">
                <a:lnSpc>
                  <a:spcPts val="4000"/>
                </a:lnSpc>
                <a:buSzPct val="100000"/>
                <a:buChar char="•"/>
                <a:defRPr sz="2800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2pPr>
            </a:lstStyle>
            <a:p>
              <a:r>
                <a:t>Git/Github Workshop (Reproducible Science):</a:t>
              </a:r>
            </a:p>
            <a:p>
              <a:pPr lvl="1"/>
              <a:r>
                <a:t>April, 2021.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11155985" y="11406603"/>
            <a:ext cx="11939491" cy="1339865"/>
            <a:chOff x="0" y="-11529"/>
            <a:chExt cx="11939490" cy="1339863"/>
          </a:xfrm>
        </p:grpSpPr>
        <p:sp>
          <p:nvSpPr>
            <p:cNvPr id="278" name="Circle"/>
            <p:cNvSpPr/>
            <p:nvPr/>
          </p:nvSpPr>
          <p:spPr>
            <a:xfrm>
              <a:off x="10592502" y="-11529"/>
              <a:ext cx="1346988" cy="1339863"/>
            </a:xfrm>
            <a:prstGeom prst="ellipse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300" name="Group 1"/>
            <p:cNvSpPr/>
            <p:nvPr/>
          </p:nvSpPr>
          <p:spPr>
            <a:xfrm>
              <a:off x="0" y="24522"/>
              <a:ext cx="1031792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  <a:lvl2pPr marL="661736" indent="-280734">
                <a:lnSpc>
                  <a:spcPts val="4000"/>
                </a:lnSpc>
                <a:buSzPct val="100000"/>
                <a:buChar char="•"/>
                <a:defRPr sz="2800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2pPr>
            </a:lstStyle>
            <a:p>
              <a:r>
                <a:t>Analysis of Next Generation Sequencing Data</a:t>
              </a:r>
            </a:p>
            <a:p>
              <a:pPr lvl="1"/>
              <a:r>
                <a:t>Summer, 2021.</a:t>
              </a:r>
            </a:p>
          </p:txBody>
        </p:sp>
      </p:grpSp>
      <p:grpSp>
        <p:nvGrpSpPr>
          <p:cNvPr id="314" name="Group"/>
          <p:cNvGrpSpPr/>
          <p:nvPr/>
        </p:nvGrpSpPr>
        <p:grpSpPr>
          <a:xfrm>
            <a:off x="11156007" y="9723748"/>
            <a:ext cx="11914147" cy="1345123"/>
            <a:chOff x="0" y="0"/>
            <a:chExt cx="11914145" cy="1345121"/>
          </a:xfrm>
        </p:grpSpPr>
        <p:grpSp>
          <p:nvGrpSpPr>
            <p:cNvPr id="312" name="Group"/>
            <p:cNvGrpSpPr/>
            <p:nvPr/>
          </p:nvGrpSpPr>
          <p:grpSpPr>
            <a:xfrm>
              <a:off x="10567048" y="-1"/>
              <a:ext cx="1347098" cy="1345123"/>
              <a:chOff x="0" y="0"/>
              <a:chExt cx="1347097" cy="1345121"/>
            </a:xfrm>
          </p:grpSpPr>
          <p:sp>
            <p:nvSpPr>
              <p:cNvPr id="302" name="Oval 7"/>
              <p:cNvSpPr/>
              <p:nvPr/>
            </p:nvSpPr>
            <p:spPr>
              <a:xfrm rot="16200000">
                <a:off x="987" y="-989"/>
                <a:ext cx="1345123" cy="1347099"/>
              </a:xfrm>
              <a:prstGeom prst="ellipse">
                <a:avLst/>
              </a:prstGeom>
              <a:solidFill>
                <a:srgbClr val="6288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311" name="Group"/>
              <p:cNvGrpSpPr/>
              <p:nvPr/>
            </p:nvGrpSpPr>
            <p:grpSpPr>
              <a:xfrm>
                <a:off x="136391" y="337727"/>
                <a:ext cx="1097741" cy="669666"/>
                <a:chOff x="0" y="0"/>
                <a:chExt cx="1097739" cy="669665"/>
              </a:xfrm>
            </p:grpSpPr>
            <p:sp>
              <p:nvSpPr>
                <p:cNvPr id="303" name="Shape"/>
                <p:cNvSpPr/>
                <p:nvPr/>
              </p:nvSpPr>
              <p:spPr>
                <a:xfrm>
                  <a:off x="0" y="0"/>
                  <a:ext cx="1097740" cy="5320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603" y="0"/>
                      </a:moveTo>
                      <a:cubicBezTo>
                        <a:pt x="7967" y="0"/>
                        <a:pt x="5720" y="2939"/>
                        <a:pt x="4858" y="7062"/>
                      </a:cubicBezTo>
                      <a:cubicBezTo>
                        <a:pt x="4628" y="6992"/>
                        <a:pt x="4391" y="6953"/>
                        <a:pt x="4150" y="6953"/>
                      </a:cubicBezTo>
                      <a:cubicBezTo>
                        <a:pt x="1857" y="6953"/>
                        <a:pt x="0" y="10233"/>
                        <a:pt x="0" y="14278"/>
                      </a:cubicBezTo>
                      <a:cubicBezTo>
                        <a:pt x="0" y="18323"/>
                        <a:pt x="1857" y="21600"/>
                        <a:pt x="4150" y="21600"/>
                      </a:cubicBezTo>
                      <a:cubicBezTo>
                        <a:pt x="4193" y="21600"/>
                        <a:pt x="4237" y="21597"/>
                        <a:pt x="4280" y="21594"/>
                      </a:cubicBezTo>
                      <a:lnTo>
                        <a:pt x="10532" y="21597"/>
                      </a:lnTo>
                      <a:cubicBezTo>
                        <a:pt x="10555" y="21598"/>
                        <a:pt x="10579" y="21600"/>
                        <a:pt x="10603" y="21600"/>
                      </a:cubicBezTo>
                      <a:cubicBezTo>
                        <a:pt x="10626" y="21600"/>
                        <a:pt x="10648" y="21598"/>
                        <a:pt x="10672" y="21597"/>
                      </a:cubicBezTo>
                      <a:lnTo>
                        <a:pt x="18141" y="21600"/>
                      </a:lnTo>
                      <a:cubicBezTo>
                        <a:pt x="20051" y="21600"/>
                        <a:pt x="21600" y="18868"/>
                        <a:pt x="21600" y="15496"/>
                      </a:cubicBezTo>
                      <a:cubicBezTo>
                        <a:pt x="21600" y="12124"/>
                        <a:pt x="20051" y="9389"/>
                        <a:pt x="18141" y="9389"/>
                      </a:cubicBezTo>
                      <a:cubicBezTo>
                        <a:pt x="17627" y="9389"/>
                        <a:pt x="17139" y="9589"/>
                        <a:pt x="16701" y="9943"/>
                      </a:cubicBezTo>
                      <a:cubicBezTo>
                        <a:pt x="16453" y="4379"/>
                        <a:pt x="13819" y="0"/>
                        <a:pt x="106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87B3B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4" name="Arrow"/>
                <p:cNvSpPr/>
                <p:nvPr/>
              </p:nvSpPr>
              <p:spPr>
                <a:xfrm rot="16200000" flipH="1">
                  <a:off x="660921" y="590477"/>
                  <a:ext cx="52644" cy="92352"/>
                </a:xfrm>
                <a:prstGeom prst="rightArrow">
                  <a:avLst>
                    <a:gd name="adj1" fmla="val 34301"/>
                    <a:gd name="adj2" fmla="val 89095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5" name="Arrow"/>
                <p:cNvSpPr/>
                <p:nvPr/>
              </p:nvSpPr>
              <p:spPr>
                <a:xfrm rot="16200000">
                  <a:off x="395862" y="597168"/>
                  <a:ext cx="52644" cy="92352"/>
                </a:xfrm>
                <a:prstGeom prst="rightArrow">
                  <a:avLst>
                    <a:gd name="adj1" fmla="val 34301"/>
                    <a:gd name="adj2" fmla="val 89095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6" name="Circle"/>
                <p:cNvSpPr/>
                <p:nvPr/>
              </p:nvSpPr>
              <p:spPr>
                <a:xfrm>
                  <a:off x="405705" y="120283"/>
                  <a:ext cx="295084" cy="298058"/>
                </a:xfrm>
                <a:prstGeom prst="ellipse">
                  <a:avLst/>
                </a:prstGeom>
                <a:solidFill>
                  <a:srgbClr val="6288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7" name="Circle"/>
                <p:cNvSpPr/>
                <p:nvPr/>
              </p:nvSpPr>
              <p:spPr>
                <a:xfrm>
                  <a:off x="470039" y="180934"/>
                  <a:ext cx="170877" cy="170148"/>
                </a:xfrm>
                <a:prstGeom prst="ellips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8" name="Circle"/>
                <p:cNvSpPr/>
                <p:nvPr/>
              </p:nvSpPr>
              <p:spPr>
                <a:xfrm>
                  <a:off x="496010" y="206541"/>
                  <a:ext cx="118935" cy="118934"/>
                </a:xfrm>
                <a:prstGeom prst="ellips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9" name="Rectangle"/>
                <p:cNvSpPr/>
                <p:nvPr/>
              </p:nvSpPr>
              <p:spPr>
                <a:xfrm rot="21000000">
                  <a:off x="581390" y="233111"/>
                  <a:ext cx="92352" cy="52643"/>
                </a:xfrm>
                <a:prstGeom prst="rect">
                  <a:avLst/>
                </a:prstGeom>
                <a:solidFill>
                  <a:srgbClr val="6288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10" name="Rectangle"/>
                <p:cNvSpPr/>
                <p:nvPr/>
              </p:nvSpPr>
              <p:spPr>
                <a:xfrm rot="600000">
                  <a:off x="581390" y="246294"/>
                  <a:ext cx="92352" cy="52643"/>
                </a:xfrm>
                <a:prstGeom prst="rect">
                  <a:avLst/>
                </a:prstGeom>
                <a:solidFill>
                  <a:srgbClr val="6288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sp>
          <p:nvSpPr>
            <p:cNvPr id="313" name="Group 1"/>
            <p:cNvSpPr/>
            <p:nvPr/>
          </p:nvSpPr>
          <p:spPr>
            <a:xfrm>
              <a:off x="0" y="154152"/>
              <a:ext cx="1031792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000"/>
                </a:lnSpc>
                <a:defRPr sz="2800" b="1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  <a:lvl2pPr marL="661736" indent="-280734">
                <a:lnSpc>
                  <a:spcPts val="4000"/>
                </a:lnSpc>
                <a:buSzPct val="100000"/>
                <a:buChar char="•"/>
                <a:defRPr sz="2800" spc="300">
                  <a:solidFill>
                    <a:srgbClr val="737572"/>
                  </a:solidFill>
                  <a:latin typeface="+mj-lt"/>
                  <a:ea typeface="+mj-ea"/>
                  <a:cs typeface="+mj-cs"/>
                  <a:sym typeface="Helvetica"/>
                </a:defRPr>
              </a:lvl2pPr>
            </a:lstStyle>
            <a:p>
              <a:r>
                <a:t>Computerome 2.0 Users Workshop:</a:t>
              </a:r>
            </a:p>
            <a:p>
              <a:pPr lvl="1"/>
              <a:r>
                <a:t>February, 2021 - Collaboration Globe &amp; Danstem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EA725EF-5312-2541-81EE-B8F1C5D3A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7669" y="11508251"/>
            <a:ext cx="876300" cy="990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1" animBg="1" advAuto="0"/>
      <p:bldP spid="277" grpId="2" animBg="1" advAuto="0"/>
      <p:bldP spid="301" grpId="4" animBg="1" advAuto="0"/>
      <p:bldP spid="314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computerome_00.jpg" descr="computerome_00.jpg"/>
          <p:cNvPicPr>
            <a:picLocks noChangeAspect="1"/>
          </p:cNvPicPr>
          <p:nvPr/>
        </p:nvPicPr>
        <p:blipFill>
          <a:blip r:embed="rId2">
            <a:alphaModFix amt="94647"/>
          </a:blip>
          <a:srcRect l="13000" r="41539"/>
          <a:stretch>
            <a:fillRect/>
          </a:stretch>
        </p:blipFill>
        <p:spPr>
          <a:xfrm>
            <a:off x="13259147" y="-47427"/>
            <a:ext cx="11160864" cy="1381073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317" name="Rectangle"/>
          <p:cNvSpPr/>
          <p:nvPr/>
        </p:nvSpPr>
        <p:spPr>
          <a:xfrm>
            <a:off x="-3175" y="0"/>
            <a:ext cx="24377650" cy="13716000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18" name="OMPUTEROME 2.0…"/>
          <p:cNvSpPr txBox="1"/>
          <p:nvPr/>
        </p:nvSpPr>
        <p:spPr>
          <a:xfrm>
            <a:off x="4546572" y="5857168"/>
            <a:ext cx="5432029" cy="200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pPr>
            <a:r>
              <a:t>COMPUTEROME 2.0</a:t>
            </a:r>
          </a:p>
          <a:p>
            <a: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pPr>
            <a:r>
              <a:t>USERS WORKSHOP</a:t>
            </a:r>
          </a:p>
        </p:txBody>
      </p:sp>
      <p:sp>
        <p:nvSpPr>
          <p:cNvPr id="319" name="Faculty of Health and Medical Sciences,…"/>
          <p:cNvSpPr txBox="1"/>
          <p:nvPr/>
        </p:nvSpPr>
        <p:spPr>
          <a:xfrm>
            <a:off x="8712172" y="12506889"/>
            <a:ext cx="5561269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 b="1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Center for Health DATA SCIENCE (HEADS)</a:t>
            </a:r>
          </a:p>
          <a:p>
            <a:pPr>
              <a:defRPr sz="1800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Faculty of Health and Medical Sciences, </a:t>
            </a:r>
          </a:p>
          <a:p>
            <a:pPr>
              <a:defRPr sz="1800" b="1" cap="all" spc="178" baseline="29333">
                <a:latin typeface="Arial"/>
                <a:ea typeface="Arial"/>
                <a:cs typeface="Arial"/>
                <a:sym typeface="Arial"/>
              </a:defRPr>
            </a:pPr>
            <a:r>
              <a:t>University of Copenhagen</a:t>
            </a:r>
            <a:r>
              <a:rPr b="0"/>
              <a:t>, February, 2021</a:t>
            </a:r>
          </a:p>
        </p:txBody>
      </p:sp>
      <p:grpSp>
        <p:nvGrpSpPr>
          <p:cNvPr id="322" name="Group"/>
          <p:cNvGrpSpPr/>
          <p:nvPr/>
        </p:nvGrpSpPr>
        <p:grpSpPr>
          <a:xfrm>
            <a:off x="2654959" y="6036369"/>
            <a:ext cx="1658087" cy="1650483"/>
            <a:chOff x="0" y="0"/>
            <a:chExt cx="1658086" cy="1650482"/>
          </a:xfrm>
        </p:grpSpPr>
        <p:pic>
          <p:nvPicPr>
            <p:cNvPr id="320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7" r="82742" b="15437"/>
            <a:stretch>
              <a:fillRect/>
            </a:stretch>
          </p:blipFill>
          <p:spPr>
            <a:xfrm>
              <a:off x="302" y="487"/>
              <a:ext cx="1657740" cy="1649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40" y="0"/>
                  </a:moveTo>
                  <a:cubicBezTo>
                    <a:pt x="7321" y="0"/>
                    <a:pt x="4804" y="1007"/>
                    <a:pt x="2881" y="3017"/>
                  </a:cubicBezTo>
                  <a:cubicBezTo>
                    <a:pt x="-960" y="7038"/>
                    <a:pt x="-960" y="13559"/>
                    <a:pt x="2881" y="17579"/>
                  </a:cubicBezTo>
                  <a:cubicBezTo>
                    <a:pt x="6725" y="21600"/>
                    <a:pt x="12955" y="21600"/>
                    <a:pt x="16799" y="17579"/>
                  </a:cubicBezTo>
                  <a:cubicBezTo>
                    <a:pt x="20640" y="13559"/>
                    <a:pt x="20640" y="7038"/>
                    <a:pt x="16799" y="3017"/>
                  </a:cubicBezTo>
                  <a:cubicBezTo>
                    <a:pt x="14876" y="1007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21" name="Oval"/>
            <p:cNvSpPr/>
            <p:nvPr/>
          </p:nvSpPr>
          <p:spPr>
            <a:xfrm>
              <a:off x="0" y="0"/>
              <a:ext cx="1658087" cy="1650483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ectangle"/>
          <p:cNvSpPr/>
          <p:nvPr/>
        </p:nvSpPr>
        <p:spPr>
          <a:xfrm>
            <a:off x="6347" y="3509505"/>
            <a:ext cx="24358606" cy="8932719"/>
          </a:xfrm>
          <a:prstGeom prst="rect">
            <a:avLst/>
          </a:prstGeom>
          <a:solidFill>
            <a:srgbClr val="80A7A5"/>
          </a:solidFill>
          <a:ln w="12700">
            <a:solidFill>
              <a:srgbClr val="93B08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BBE9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25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8986280" y="4156866"/>
            <a:ext cx="2705116" cy="2705115"/>
          </a:xfrm>
          <a:prstGeom prst="rect">
            <a:avLst/>
          </a:prstGeom>
        </p:spPr>
      </p:pic>
      <p:grpSp>
        <p:nvGrpSpPr>
          <p:cNvPr id="328" name="Group"/>
          <p:cNvGrpSpPr/>
          <p:nvPr/>
        </p:nvGrpSpPr>
        <p:grpSpPr>
          <a:xfrm>
            <a:off x="1598161" y="1527374"/>
            <a:ext cx="15224118" cy="886060"/>
            <a:chOff x="0" y="0"/>
            <a:chExt cx="15224117" cy="886058"/>
          </a:xfrm>
        </p:grpSpPr>
        <p:sp>
          <p:nvSpPr>
            <p:cNvPr id="326" name="WHO ARE WE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WHO ARE WE</a:t>
              </a:r>
            </a:p>
          </p:txBody>
        </p:sp>
        <p:sp>
          <p:nvSpPr>
            <p:cNvPr id="327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329" name="22790181_10155887493661462_1563602072_o.jpg" descr="22790181_10155887493661462_1563602072_o.jpg"/>
          <p:cNvPicPr>
            <a:picLocks noChangeAspect="1"/>
          </p:cNvPicPr>
          <p:nvPr/>
        </p:nvPicPr>
        <p:blipFill>
          <a:blip r:embed="rId3"/>
          <a:srcRect t="17139" b="4774"/>
          <a:stretch>
            <a:fillRect/>
          </a:stretch>
        </p:blipFill>
        <p:spPr>
          <a:xfrm>
            <a:off x="12932547" y="4142387"/>
            <a:ext cx="2627330" cy="2734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SkipperPhotography139.JPG" descr="SkipperPhotography139.JPG"/>
          <p:cNvPicPr>
            <a:picLocks noChangeAspect="1"/>
          </p:cNvPicPr>
          <p:nvPr/>
        </p:nvPicPr>
        <p:blipFill>
          <a:blip r:embed="rId4"/>
          <a:srcRect l="15275" r="18365"/>
          <a:stretch>
            <a:fillRect/>
          </a:stretch>
        </p:blipFill>
        <p:spPr>
          <a:xfrm>
            <a:off x="8988131" y="4142389"/>
            <a:ext cx="2726816" cy="2734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Shyam.jpg" descr="Shyam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9916" y="8373281"/>
            <a:ext cx="2732580" cy="2732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rt_www40.hentindhold_cms.jpg" descr="prt_www40.hentindhold_cms.jpg"/>
          <p:cNvPicPr>
            <a:picLocks noChangeAspect="1"/>
          </p:cNvPicPr>
          <p:nvPr/>
        </p:nvPicPr>
        <p:blipFill>
          <a:blip r:embed="rId6"/>
          <a:srcRect l="3165" b="3258"/>
          <a:stretch>
            <a:fillRect/>
          </a:stretch>
        </p:blipFill>
        <p:spPr>
          <a:xfrm>
            <a:off x="18241478" y="8380868"/>
            <a:ext cx="2719879" cy="2717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prt_www40.hentindhold_cms.jpg" descr="prt_www40.hentindhold_cm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763" y="8373533"/>
            <a:ext cx="2730514" cy="2730514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quare"/>
          <p:cNvSpPr/>
          <p:nvPr/>
        </p:nvSpPr>
        <p:spPr>
          <a:xfrm>
            <a:off x="12761383" y="4024309"/>
            <a:ext cx="2969646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5" name="Square"/>
          <p:cNvSpPr/>
          <p:nvPr/>
        </p:nvSpPr>
        <p:spPr>
          <a:xfrm>
            <a:off x="8866774" y="4024309"/>
            <a:ext cx="2969645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6" name="Square"/>
          <p:cNvSpPr/>
          <p:nvPr/>
        </p:nvSpPr>
        <p:spPr>
          <a:xfrm>
            <a:off x="18116550" y="4024309"/>
            <a:ext cx="2969643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7" name="Square"/>
          <p:cNvSpPr/>
          <p:nvPr/>
        </p:nvSpPr>
        <p:spPr>
          <a:xfrm>
            <a:off x="18116550" y="8254455"/>
            <a:ext cx="2969643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8" name="Square"/>
          <p:cNvSpPr/>
          <p:nvPr/>
        </p:nvSpPr>
        <p:spPr>
          <a:xfrm>
            <a:off x="12761383" y="8254455"/>
            <a:ext cx="2969646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9" name="Square"/>
          <p:cNvSpPr/>
          <p:nvPr/>
        </p:nvSpPr>
        <p:spPr>
          <a:xfrm>
            <a:off x="8866774" y="8254455"/>
            <a:ext cx="2969645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0" name="ANDERS KROGH"/>
          <p:cNvSpPr txBox="1"/>
          <p:nvPr/>
        </p:nvSpPr>
        <p:spPr>
          <a:xfrm>
            <a:off x="9122040" y="7150441"/>
            <a:ext cx="2433598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ANDERS KROGH</a:t>
            </a:r>
          </a:p>
        </p:txBody>
      </p:sp>
      <p:sp>
        <p:nvSpPr>
          <p:cNvPr id="341" name="THILDE TERKELSEN"/>
          <p:cNvSpPr txBox="1"/>
          <p:nvPr/>
        </p:nvSpPr>
        <p:spPr>
          <a:xfrm>
            <a:off x="12832490" y="7150441"/>
            <a:ext cx="2827432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THILDE TERKELSEN</a:t>
            </a:r>
          </a:p>
        </p:txBody>
      </p:sp>
      <p:sp>
        <p:nvSpPr>
          <p:cNvPr id="342" name="BENT PETERSEN"/>
          <p:cNvSpPr txBox="1"/>
          <p:nvPr/>
        </p:nvSpPr>
        <p:spPr>
          <a:xfrm>
            <a:off x="9134795" y="11452166"/>
            <a:ext cx="2433598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BENT PETERSEN</a:t>
            </a:r>
          </a:p>
        </p:txBody>
      </p:sp>
      <p:sp>
        <p:nvSpPr>
          <p:cNvPr id="343" name="SHYAM  GOPALAKRISHNAN"/>
          <p:cNvSpPr txBox="1"/>
          <p:nvPr/>
        </p:nvSpPr>
        <p:spPr>
          <a:xfrm>
            <a:off x="12372768" y="11459264"/>
            <a:ext cx="3746876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SHYAM  GOPALAKRISHNAN</a:t>
            </a:r>
          </a:p>
        </p:txBody>
      </p:sp>
      <p:sp>
        <p:nvSpPr>
          <p:cNvPr id="344" name="MAGALI MICHAUT"/>
          <p:cNvSpPr txBox="1"/>
          <p:nvPr/>
        </p:nvSpPr>
        <p:spPr>
          <a:xfrm>
            <a:off x="18302875" y="7150441"/>
            <a:ext cx="2596997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MAGALI MICHAUT</a:t>
            </a:r>
          </a:p>
        </p:txBody>
      </p:sp>
      <p:sp>
        <p:nvSpPr>
          <p:cNvPr id="345" name="ALLAN HAVE"/>
          <p:cNvSpPr txBox="1"/>
          <p:nvPr/>
        </p:nvSpPr>
        <p:spPr>
          <a:xfrm>
            <a:off x="18650007" y="11452166"/>
            <a:ext cx="1902730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ALLAN HAVE</a:t>
            </a:r>
          </a:p>
        </p:txBody>
      </p:sp>
      <p:sp>
        <p:nvSpPr>
          <p:cNvPr id="346" name="Anders Krogh, Professor, Head of Center…"/>
          <p:cNvSpPr txBox="1"/>
          <p:nvPr/>
        </p:nvSpPr>
        <p:spPr>
          <a:xfrm>
            <a:off x="1522470" y="5081189"/>
            <a:ext cx="7024838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Anders Krogh, Professor, Head of Center</a:t>
            </a:r>
            <a:endParaRPr b="1"/>
          </a:p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Thilde Terkelsen, Data Scientist</a:t>
            </a:r>
          </a:p>
        </p:txBody>
      </p:sp>
      <p:sp>
        <p:nvSpPr>
          <p:cNvPr id="347" name="Magali Michaut,  Research Consultant"/>
          <p:cNvSpPr txBox="1"/>
          <p:nvPr/>
        </p:nvSpPr>
        <p:spPr>
          <a:xfrm>
            <a:off x="1522470" y="7235838"/>
            <a:ext cx="7024838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Magali Michaut,  Research Consultant</a:t>
            </a:r>
          </a:p>
        </p:txBody>
      </p:sp>
      <p:sp>
        <p:nvSpPr>
          <p:cNvPr id="348" name="Bent Petersen, Associate Professor…"/>
          <p:cNvSpPr txBox="1"/>
          <p:nvPr/>
        </p:nvSpPr>
        <p:spPr>
          <a:xfrm>
            <a:off x="1522470" y="9014417"/>
            <a:ext cx="7024838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Bent Petersen, Associate Professor</a:t>
            </a:r>
          </a:p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Shyam Gopalakrishnan, Associate Professor</a:t>
            </a:r>
          </a:p>
        </p:txBody>
      </p:sp>
      <p:sp>
        <p:nvSpPr>
          <p:cNvPr id="349" name="Allan Have Sørensen, Head of Section"/>
          <p:cNvSpPr txBox="1"/>
          <p:nvPr/>
        </p:nvSpPr>
        <p:spPr>
          <a:xfrm>
            <a:off x="1522470" y="11047935"/>
            <a:ext cx="7024838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Allan Have Sørensen, Head of Section</a:t>
            </a:r>
          </a:p>
        </p:txBody>
      </p:sp>
      <p:sp>
        <p:nvSpPr>
          <p:cNvPr id="350" name="DANSTEM:"/>
          <p:cNvSpPr txBox="1"/>
          <p:nvPr/>
        </p:nvSpPr>
        <p:spPr>
          <a:xfrm>
            <a:off x="1499395" y="6488433"/>
            <a:ext cx="6283950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DANSTEM:</a:t>
            </a:r>
          </a:p>
        </p:txBody>
      </p:sp>
      <p:sp>
        <p:nvSpPr>
          <p:cNvPr id="351" name="CENTER FOR HEALTH DATA SCIENCE:"/>
          <p:cNvSpPr txBox="1"/>
          <p:nvPr/>
        </p:nvSpPr>
        <p:spPr>
          <a:xfrm>
            <a:off x="1499395" y="4396396"/>
            <a:ext cx="628394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CENTER FOR HEALTH DATA SCIENCE:</a:t>
            </a:r>
          </a:p>
        </p:txBody>
      </p:sp>
      <p:sp>
        <p:nvSpPr>
          <p:cNvPr id="352" name="GLOBE INSTITUTE:"/>
          <p:cNvSpPr txBox="1"/>
          <p:nvPr/>
        </p:nvSpPr>
        <p:spPr>
          <a:xfrm>
            <a:off x="1498648" y="8312532"/>
            <a:ext cx="6283950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GLOBE INSTITUTE:</a:t>
            </a:r>
          </a:p>
        </p:txBody>
      </p:sp>
      <p:sp>
        <p:nvSpPr>
          <p:cNvPr id="353" name="KU IT:"/>
          <p:cNvSpPr txBox="1"/>
          <p:nvPr/>
        </p:nvSpPr>
        <p:spPr>
          <a:xfrm>
            <a:off x="1498648" y="10326543"/>
            <a:ext cx="6283950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KU IT:</a:t>
            </a:r>
          </a:p>
        </p:txBody>
      </p:sp>
      <p:pic>
        <p:nvPicPr>
          <p:cNvPr id="354" name="2019-04-16.jpg" descr="2019-04-16.jpg"/>
          <p:cNvPicPr>
            <a:picLocks noChangeAspect="1"/>
          </p:cNvPicPr>
          <p:nvPr/>
        </p:nvPicPr>
        <p:blipFill>
          <a:blip r:embed="rId8"/>
          <a:srcRect l="23676" t="14988" r="2341" b="32147"/>
          <a:stretch>
            <a:fillRect/>
          </a:stretch>
        </p:blipFill>
        <p:spPr>
          <a:xfrm>
            <a:off x="18241478" y="4149332"/>
            <a:ext cx="2719594" cy="2720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ctangle"/>
          <p:cNvSpPr/>
          <p:nvPr/>
        </p:nvSpPr>
        <p:spPr>
          <a:xfrm>
            <a:off x="12341423" y="0"/>
            <a:ext cx="9879013" cy="13716002"/>
          </a:xfrm>
          <a:prstGeom prst="rect">
            <a:avLst/>
          </a:prstGeom>
          <a:solidFill>
            <a:srgbClr val="80A7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7" name="Rectangle"/>
          <p:cNvSpPr/>
          <p:nvPr/>
        </p:nvSpPr>
        <p:spPr>
          <a:xfrm>
            <a:off x="1619250" y="3263267"/>
            <a:ext cx="21132800" cy="8265691"/>
          </a:xfrm>
          <a:prstGeom prst="rect">
            <a:avLst/>
          </a:prstGeom>
          <a:solidFill>
            <a:srgbClr val="FFFFFF"/>
          </a:solidFill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60" name="Group"/>
          <p:cNvGrpSpPr/>
          <p:nvPr/>
        </p:nvGrpSpPr>
        <p:grpSpPr>
          <a:xfrm>
            <a:off x="1600200" y="1523999"/>
            <a:ext cx="15224118" cy="886060"/>
            <a:chOff x="0" y="0"/>
            <a:chExt cx="15224117" cy="886058"/>
          </a:xfrm>
        </p:grpSpPr>
        <p:sp>
          <p:nvSpPr>
            <p:cNvPr id="358" name="BEFORE LOG IN TO COMPUTEROME 2.0"/>
            <p:cNvSpPr txBox="1"/>
            <p:nvPr/>
          </p:nvSpPr>
          <p:spPr>
            <a:xfrm>
              <a:off x="597242" y="3607"/>
              <a:ext cx="14626876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WORKSHOP PROGRAM</a:t>
              </a:r>
            </a:p>
          </p:txBody>
        </p:sp>
        <p:sp>
          <p:nvSpPr>
            <p:cNvPr id="359" name="Rectangle"/>
            <p:cNvSpPr/>
            <p:nvPr/>
          </p:nvSpPr>
          <p:spPr>
            <a:xfrm rot="5400000">
              <a:off x="-363261" y="363259"/>
              <a:ext cx="886060" cy="159539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361" name="Текст 2"/>
          <p:cNvSpPr txBox="1"/>
          <p:nvPr/>
        </p:nvSpPr>
        <p:spPr>
          <a:xfrm>
            <a:off x="2163317" y="5591444"/>
            <a:ext cx="10764540" cy="4927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09.00 - Welcome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09.10 - Introduction to Computerome 2.0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09.50 - The Basics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10.10 - Exercise 1.0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10.40 - Coffee Break // Troubleshooting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11.00 - Working on Computerome 2.0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11.20 - Exercise 2.0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11.50 - Q&amp;A</a:t>
            </a:r>
          </a:p>
          <a:p>
            <a:pPr defTabSz="2438643">
              <a:lnSpc>
                <a:spcPct val="13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12.00 - Lunch</a:t>
            </a:r>
          </a:p>
        </p:txBody>
      </p:sp>
      <p:sp>
        <p:nvSpPr>
          <p:cNvPr id="362" name="Текст 2"/>
          <p:cNvSpPr txBox="1"/>
          <p:nvPr/>
        </p:nvSpPr>
        <p:spPr>
          <a:xfrm>
            <a:off x="12323317" y="5587666"/>
            <a:ext cx="10764539" cy="465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13.00 - A Technical Intermezzo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13.15 - C2 Modules and Queue System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13.45 - Exercise 3.0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14.30 - Coffee Break // Troubleshooting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15.00 - Optimization of Time and Cost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15.20 - Exercise 4.0</a:t>
            </a:r>
          </a:p>
          <a:p>
            <a:pPr defTabSz="2438643">
              <a:lnSpc>
                <a:spcPct val="140000"/>
              </a:lnSpc>
              <a:spcBef>
                <a:spcPts val="200"/>
              </a:spcBef>
              <a:defRPr sz="27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15.45 - Q&amp;A and Outro</a:t>
            </a:r>
          </a:p>
        </p:txBody>
      </p:sp>
      <p:sp>
        <p:nvSpPr>
          <p:cNvPr id="363" name="Текст 2"/>
          <p:cNvSpPr txBox="1"/>
          <p:nvPr/>
        </p:nvSpPr>
        <p:spPr>
          <a:xfrm>
            <a:off x="2112517" y="4003944"/>
            <a:ext cx="10764540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643">
              <a:lnSpc>
                <a:spcPct val="150000"/>
              </a:lnSpc>
              <a:spcBef>
                <a:spcPts val="200"/>
              </a:spcBef>
              <a:defRPr sz="2800" b="1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DATE: 18th of February, 2021</a:t>
            </a:r>
          </a:p>
        </p:txBody>
      </p:sp>
      <p:sp>
        <p:nvSpPr>
          <p:cNvPr id="364" name="Текст 2"/>
          <p:cNvSpPr txBox="1"/>
          <p:nvPr/>
        </p:nvSpPr>
        <p:spPr>
          <a:xfrm>
            <a:off x="12323317" y="4003944"/>
            <a:ext cx="10764539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643">
              <a:lnSpc>
                <a:spcPct val="150000"/>
              </a:lnSpc>
              <a:spcBef>
                <a:spcPts val="200"/>
              </a:spcBef>
              <a:defRPr sz="2800" b="1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TIME &amp; PLACE: 09.00-16.00 on Zoom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7" name="INTRODU   TION"/>
          <p:cNvSpPr txBox="1"/>
          <p:nvPr/>
        </p:nvSpPr>
        <p:spPr>
          <a:xfrm>
            <a:off x="9989393" y="6731001"/>
            <a:ext cx="4392514" cy="105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INTR   DUCTION</a:t>
            </a:r>
          </a:p>
        </p:txBody>
      </p:sp>
      <p:sp>
        <p:nvSpPr>
          <p:cNvPr id="368" name="PART1"/>
          <p:cNvSpPr txBox="1"/>
          <p:nvPr/>
        </p:nvSpPr>
        <p:spPr>
          <a:xfrm>
            <a:off x="11251034" y="5464806"/>
            <a:ext cx="1869232" cy="10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PART1</a:t>
            </a:r>
          </a:p>
        </p:txBody>
      </p:sp>
      <p:sp>
        <p:nvSpPr>
          <p:cNvPr id="369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72" name="Group"/>
          <p:cNvGrpSpPr/>
          <p:nvPr/>
        </p:nvGrpSpPr>
        <p:grpSpPr>
          <a:xfrm>
            <a:off x="11317518" y="6936741"/>
            <a:ext cx="502816" cy="500452"/>
            <a:chOff x="-57" y="0"/>
            <a:chExt cx="502815" cy="500451"/>
          </a:xfrm>
        </p:grpSpPr>
        <p:pic>
          <p:nvPicPr>
            <p:cNvPr id="370" name="1325x215_WikiBanner.png" descr="1325x215_WikiBanner.png"/>
            <p:cNvPicPr>
              <a:picLocks noChangeAspect="1"/>
            </p:cNvPicPr>
            <p:nvPr/>
          </p:nvPicPr>
          <p:blipFill>
            <a:blip r:embed="rId2"/>
            <a:srcRect l="6108" t="15737" r="82742" b="15480"/>
            <a:stretch>
              <a:fillRect/>
            </a:stretch>
          </p:blipFill>
          <p:spPr>
            <a:xfrm>
              <a:off x="-58" y="147"/>
              <a:ext cx="502786" cy="499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0" h="20594" extrusionOk="0">
                  <a:moveTo>
                    <a:pt x="9840" y="0"/>
                  </a:moveTo>
                  <a:cubicBezTo>
                    <a:pt x="7323" y="0"/>
                    <a:pt x="4803" y="996"/>
                    <a:pt x="2881" y="3008"/>
                  </a:cubicBezTo>
                  <a:cubicBezTo>
                    <a:pt x="-960" y="7031"/>
                    <a:pt x="-960" y="13554"/>
                    <a:pt x="2881" y="17577"/>
                  </a:cubicBezTo>
                  <a:cubicBezTo>
                    <a:pt x="6722" y="21600"/>
                    <a:pt x="12958" y="21600"/>
                    <a:pt x="16799" y="17577"/>
                  </a:cubicBezTo>
                  <a:cubicBezTo>
                    <a:pt x="20640" y="13554"/>
                    <a:pt x="20640" y="7031"/>
                    <a:pt x="16799" y="3008"/>
                  </a:cubicBezTo>
                  <a:cubicBezTo>
                    <a:pt x="14877" y="996"/>
                    <a:pt x="12357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71" name="Oval"/>
            <p:cNvSpPr/>
            <p:nvPr/>
          </p:nvSpPr>
          <p:spPr>
            <a:xfrm>
              <a:off x="-1" y="-1"/>
              <a:ext cx="502759" cy="500453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2001</Words>
  <Application>Microsoft Macintosh PowerPoint</Application>
  <PresentationFormat>Custom</PresentationFormat>
  <Paragraphs>399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Calibri</vt:lpstr>
      <vt:lpstr>Calibri Light</vt:lpstr>
      <vt:lpstr>Courier</vt:lpstr>
      <vt:lpstr>Helvetica</vt:lpstr>
      <vt:lpstr>Helvetica Neue</vt:lpstr>
      <vt:lpstr>Helvetica Neue Medium</vt:lpstr>
      <vt:lpstr>Lucida Grande</vt:lpstr>
      <vt:lpstr>Microsoft New Tai Lue</vt:lpstr>
      <vt:lpstr>Tahoma 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Thilde Bagger Terkelsen</cp:lastModifiedBy>
  <cp:revision>4</cp:revision>
  <dcterms:modified xsi:type="dcterms:W3CDTF">2021-02-17T14:31:00Z</dcterms:modified>
</cp:coreProperties>
</file>